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8"/>
  </p:notesMasterIdLst>
  <p:handoutMasterIdLst>
    <p:handoutMasterId r:id="rId19"/>
  </p:handoutMasterIdLst>
  <p:sldIdLst>
    <p:sldId id="333" r:id="rId2"/>
    <p:sldId id="405" r:id="rId3"/>
    <p:sldId id="406" r:id="rId4"/>
    <p:sldId id="424" r:id="rId5"/>
    <p:sldId id="407" r:id="rId6"/>
    <p:sldId id="408" r:id="rId7"/>
    <p:sldId id="409" r:id="rId8"/>
    <p:sldId id="437" r:id="rId9"/>
    <p:sldId id="439" r:id="rId10"/>
    <p:sldId id="446" r:id="rId11"/>
    <p:sldId id="418" r:id="rId12"/>
    <p:sldId id="426" r:id="rId13"/>
    <p:sldId id="442" r:id="rId14"/>
    <p:sldId id="447" r:id="rId15"/>
    <p:sldId id="443" r:id="rId16"/>
    <p:sldId id="434" r:id="rId17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CC0000"/>
    <a:srgbClr val="A50021"/>
    <a:srgbClr val="660066"/>
    <a:srgbClr val="9933FF"/>
    <a:srgbClr val="996633"/>
    <a:srgbClr val="FF3300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28" autoAdjust="0"/>
    <p:restoredTop sz="94660"/>
  </p:normalViewPr>
  <p:slideViewPr>
    <p:cSldViewPr>
      <p:cViewPr varScale="1">
        <p:scale>
          <a:sx n="101" d="100"/>
          <a:sy n="101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5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5E7216E-DEFA-4DCA-92F3-F51A30FD4C15}" type="datetimeFigureOut">
              <a:rPr lang="zh-TW" altLang="en-US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2DFADE-B495-45C4-A1B4-82F3C0820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7D30FE-3FBD-419C-87BF-E2F351279172}" type="datetimeFigureOut">
              <a:rPr lang="zh-TW" altLang="en-US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B779B01-49F1-46B3-80B6-AB9A26756C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4020507" y="9720676"/>
            <a:ext cx="3077136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12" tIns="47455" rIns="94912" bIns="47455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693AD5A-2A6F-460B-B62D-DB34BCE43078}" type="slidenum">
              <a:rPr lang="en-US" altLang="zh-TW" sz="1200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 sz="1200" dirty="0" smtClean="0">
              <a:solidFill>
                <a:srgbClr val="000000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備忘稿版面配置區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226876-64C5-4105-A846-A6B6CB1F5278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F5559F-F401-4BCF-A308-B906A607621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CF9B21-2ACE-4364-9148-5A2DB2E02AA4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75A95E-4E31-4CF8-9277-18EEF2421E0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D604EE-90E9-419A-A827-91B1C4A2DB54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6558AB-5DF0-4F69-996B-F8BADF76D36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696200" cy="11430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zh-TW"/>
              <a:t>     </a:t>
            </a:r>
            <a:r>
              <a:rPr lang="en-US" altLang="zh-TW">
                <a:ea typeface="華康簡黑-HKG" pitchFamily="49" charset="-120"/>
              </a:rPr>
              <a:t>Innovation and Technology Commission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4EC31-28BF-4BF2-BD65-7AC9AB1193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8A0F3B-FD61-4079-88EF-902D91BB078C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BB281B-3115-472C-AE67-2E5129E7B870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0A4DB0-AE8C-4A64-BCB9-573770BCF59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049C33-40E1-4174-B19B-4E829382212F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BF76BA-FBC9-4D6C-86C5-A130CE4ADA4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158BF9-0924-4C9D-916C-3CA0B6524823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884D8F-31C0-4507-AE92-418D06B12D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89CF16-1DB1-48F4-93D5-7E05CE0D49CA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624E10-0CF2-4188-ACD4-586C4F424FA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4DD682-1855-4C4F-9EE3-288853E88613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27ABEA-DE8B-498D-BE55-96847BDD89D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85F0CB-B3BF-4052-96E8-0667DE8BB34C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D66A5E-6255-43A5-BF9F-E094378E8F6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A5899E-2886-49DD-8F32-078204CEA764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78ED9B-BDB4-44AB-8351-753C09C697D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BCDAB36-0D70-4089-8F0E-BE67587D2F28}" type="datetime1">
              <a:rPr lang="zh-TW" altLang="en-US" smtClean="0"/>
              <a:pPr>
                <a:defRPr/>
              </a:pPr>
              <a:t>2014/6/20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7CE4982-6053-4208-BA2A-D3FA094BA9B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1030"/>
          <p:cNvSpPr txBox="1">
            <a:spLocks noChangeAspect="1" noChangeArrowheads="1"/>
          </p:cNvSpPr>
          <p:nvPr/>
        </p:nvSpPr>
        <p:spPr bwMode="auto">
          <a:xfrm>
            <a:off x="1763688" y="4509120"/>
            <a:ext cx="1784502" cy="36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167" tIns="35588" rIns="71167" bIns="35588">
            <a:spAutoFit/>
          </a:bodyPr>
          <a:lstStyle/>
          <a:p>
            <a:pPr algn="ctr" defTabSz="71181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HK" sz="1900" b="1" dirty="0" smtClean="0">
                <a:solidFill>
                  <a:srgbClr val="FF0000"/>
                </a:solidFill>
                <a:ea typeface="華康中黑體(P)" pitchFamily="34" charset="-120"/>
                <a:cs typeface="華康中黑體(P)" pitchFamily="34" charset="-120"/>
              </a:rPr>
              <a:t>20</a:t>
            </a:r>
            <a:r>
              <a:rPr kumimoji="1" lang="en-US" altLang="zh-HK" sz="1900" b="1" dirty="0" smtClean="0">
                <a:solidFill>
                  <a:srgbClr val="FF0000"/>
                </a:solidFill>
                <a:ea typeface="華康中黑體(P)" pitchFamily="34" charset="-120"/>
                <a:cs typeface="華康中黑體(P)" pitchFamily="34" charset="-120"/>
              </a:rPr>
              <a:t> June 2014</a:t>
            </a:r>
            <a:endParaRPr kumimoji="1" lang="en-US" altLang="zh-TW" sz="1900" b="1" dirty="0">
              <a:solidFill>
                <a:srgbClr val="FF0000"/>
              </a:solidFill>
              <a:latin typeface="華康中黑體(P)" pitchFamily="34" charset="-120"/>
              <a:ea typeface="華康中黑體(P)" pitchFamily="34" charset="-120"/>
              <a:cs typeface="華康中黑體(P)" pitchFamily="34" charset="-120"/>
            </a:endParaRPr>
          </a:p>
        </p:txBody>
      </p:sp>
      <p:pic>
        <p:nvPicPr>
          <p:cNvPr id="32771" name="Picture 1038" descr="0100061L"/>
          <p:cNvPicPr>
            <a:picLocks noChangeAspect="1" noChangeArrowheads="1"/>
          </p:cNvPicPr>
          <p:nvPr/>
        </p:nvPicPr>
        <p:blipFill>
          <a:blip r:embed="rId3" cstate="print"/>
          <a:srcRect l="17201" t="-2454" r="56415" b="5347"/>
          <a:stretch>
            <a:fillRect/>
          </a:stretch>
        </p:blipFill>
        <p:spPr bwMode="auto">
          <a:xfrm>
            <a:off x="4613031" y="0"/>
            <a:ext cx="4530969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2772" name="Rectangle 1027"/>
          <p:cNvSpPr>
            <a:spLocks noGrp="1" noChangeArrowheads="1"/>
          </p:cNvSpPr>
          <p:nvPr>
            <p:ph type="title"/>
          </p:nvPr>
        </p:nvSpPr>
        <p:spPr>
          <a:xfrm>
            <a:off x="1043608" y="1052736"/>
            <a:ext cx="3456384" cy="295232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5000"/>
              </a:lnSpc>
              <a:spcBef>
                <a:spcPts val="1885"/>
              </a:spcBef>
            </a:pPr>
            <a: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  <a:t>RGC Town Hall Meeting on Collaborative Research</a:t>
            </a:r>
            <a:b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</a:br>
            <a: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  <a:t/>
            </a:r>
            <a:b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</a:br>
            <a: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  <a:t>Promoting Applied R&amp;D through the Innovation and Technology Fund</a:t>
            </a:r>
            <a:br>
              <a:rPr lang="en-US" altLang="zh-TW" sz="2500" b="1" dirty="0" smtClean="0">
                <a:solidFill>
                  <a:srgbClr val="000000"/>
                </a:solidFill>
                <a:latin typeface="Verdana" pitchFamily="34" charset="0"/>
                <a:ea typeface="華康簡黑-HKG" pitchFamily="49" charset="-120"/>
                <a:cs typeface="華康簡宋-HKG" pitchFamily="49" charset="-120"/>
              </a:rPr>
            </a:br>
            <a:endParaRPr lang="en-US" altLang="zh-TW" sz="2500" b="1" dirty="0" smtClean="0">
              <a:solidFill>
                <a:srgbClr val="663300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518211" y="6165304"/>
            <a:ext cx="2045677" cy="447676"/>
            <a:chOff x="4387" y="3512"/>
            <a:chExt cx="1319" cy="252"/>
          </a:xfrm>
        </p:grpSpPr>
        <p:pic>
          <p:nvPicPr>
            <p:cNvPr id="32774" name="Picture 16" descr="ITC LOGOT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46" y="3512"/>
              <a:ext cx="96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5" name="Picture 17" descr="ITC LOGOA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87" y="3512"/>
              <a:ext cx="3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dirty="0" smtClean="0"/>
              <a:t>SERAP</a:t>
            </a:r>
            <a:endParaRPr lang="zh-TW" altLang="en-US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>
              <a:buFont typeface="Wingdings" pitchFamily="2" charset="2"/>
              <a:buChar char="l"/>
              <a:defRPr/>
            </a:pPr>
            <a:r>
              <a:rPr lang="en-US" altLang="zh-TW" sz="2400" dirty="0" smtClean="0"/>
              <a:t>The only ITF funding </a:t>
            </a:r>
            <a:r>
              <a:rPr lang="en-US" altLang="zh-TW" sz="2400" dirty="0" err="1" smtClean="0"/>
              <a:t>programme</a:t>
            </a:r>
            <a:r>
              <a:rPr lang="en-US" altLang="zh-TW" sz="2400" dirty="0" smtClean="0"/>
              <a:t> that supports private companies in conducting in-house R&amp;D activities</a:t>
            </a:r>
          </a:p>
          <a:p>
            <a:pPr marL="274320" indent="-274320">
              <a:buFont typeface="Wingdings" pitchFamily="2" charset="2"/>
              <a:buChar char="l"/>
              <a:defRPr/>
            </a:pPr>
            <a:r>
              <a:rPr lang="en-US" altLang="zh-TW" sz="2400" dirty="0" smtClean="0"/>
              <a:t>Eligible to small companies only (&lt;100 </a:t>
            </a:r>
            <a:r>
              <a:rPr lang="en-US" altLang="zh-TW" sz="2400" smtClean="0"/>
              <a:t>employees and </a:t>
            </a:r>
            <a:r>
              <a:rPr lang="en-US" altLang="zh-TW" sz="2400" dirty="0" smtClean="0"/>
              <a:t>not owned by large company)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Maximum funding up to $6 million on</a:t>
            </a:r>
            <a:b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a dollar-to-dollar matching basis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Company contribution eligible for 30% cash rebate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Maximum project period: 2 years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Intellectual property rights solely owned by the company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2400" dirty="0" smtClean="0">
                <a:ea typeface="Arial Unicode MS" pitchFamily="34" charset="-120"/>
                <a:cs typeface="Arial Unicode MS" pitchFamily="34" charset="-120"/>
              </a:rPr>
              <a:t>To be replaced by the new Enterprise Support Scheme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TW" altLang="en-US" sz="2400" dirty="0"/>
          </a:p>
        </p:txBody>
      </p:sp>
      <p:sp>
        <p:nvSpPr>
          <p:cNvPr id="13315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801C4A-188A-45DD-A3A8-B58AF1C0E93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484784"/>
            <a:ext cx="7633543" cy="4522787"/>
          </a:xfrm>
        </p:spPr>
        <p:txBody>
          <a:bodyPr rtlCol="0">
            <a:noAutofit/>
          </a:bodyPr>
          <a:lstStyle/>
          <a:p>
            <a:pPr marL="457200" lvl="1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+mj-lt"/>
              <a:buAutoNum type="arabicPeriod"/>
              <a:tabLst>
                <a:tab pos="538163" algn="l"/>
              </a:tabLst>
              <a:defRPr/>
            </a:pPr>
            <a:r>
              <a:rPr lang="en-US" altLang="zh-TW" sz="2500" b="1" dirty="0" smtClean="0"/>
              <a:t>Promote the application of R&amp;D outcomes in the public sector </a:t>
            </a:r>
            <a:r>
              <a:rPr lang="en-US" altLang="zh-TW" sz="2500" dirty="0" smtClean="0"/>
              <a:t>-</a:t>
            </a:r>
          </a:p>
          <a:p>
            <a:pPr marL="859536" lvl="1" indent="-457200">
              <a:lnSpc>
                <a:spcPct val="80000"/>
              </a:lnSpc>
              <a:buSzPct val="80000"/>
              <a:tabLst>
                <a:tab pos="538163" algn="l"/>
              </a:tabLst>
              <a:defRPr/>
            </a:pPr>
            <a:r>
              <a:rPr lang="en-US" altLang="zh-TW" sz="2500" dirty="0" smtClean="0"/>
              <a:t>Waiving the 10% industry sponsorship requirement for projects initiated by Government B/Ds and statutory bodies</a:t>
            </a:r>
          </a:p>
          <a:p>
            <a:pPr marL="859536" lvl="1" indent="-457200">
              <a:lnSpc>
                <a:spcPct val="80000"/>
              </a:lnSpc>
              <a:buSzPct val="80000"/>
              <a:tabLst>
                <a:tab pos="538163" algn="l"/>
              </a:tabLst>
              <a:defRPr/>
            </a:pPr>
            <a:r>
              <a:rPr lang="en-US" altLang="zh-TW" sz="2500" dirty="0" smtClean="0"/>
              <a:t>Raising the funding ceiling of Public Sector Trial Scheme from 30% to 50%</a:t>
            </a:r>
          </a:p>
          <a:p>
            <a:pPr marL="859536" lvl="1" indent="-457200">
              <a:lnSpc>
                <a:spcPct val="80000"/>
              </a:lnSpc>
              <a:buSzPct val="80000"/>
              <a:tabLst>
                <a:tab pos="538163" algn="l"/>
              </a:tabLst>
              <a:defRPr/>
            </a:pPr>
            <a:endParaRPr lang="en-US" altLang="zh-TW" sz="2500" dirty="0" smtClean="0"/>
          </a:p>
          <a:p>
            <a:pPr marL="457200" lvl="1" indent="-457200">
              <a:lnSpc>
                <a:spcPct val="90000"/>
              </a:lnSpc>
              <a:spcBef>
                <a:spcPts val="600"/>
              </a:spcBef>
              <a:buSzPct val="80000"/>
              <a:buFont typeface="+mj-lt"/>
              <a:buAutoNum type="arabicPeriod" startAt="2"/>
              <a:tabLst>
                <a:tab pos="538163" algn="l"/>
              </a:tabLst>
              <a:defRPr/>
            </a:pPr>
            <a:r>
              <a:rPr lang="en-US" altLang="zh-TW" sz="2500" b="1" dirty="0" smtClean="0"/>
              <a:t>Extend the funding scope of ITF </a:t>
            </a:r>
            <a:r>
              <a:rPr lang="en-US" altLang="zh-TW" sz="2500" dirty="0" smtClean="0"/>
              <a:t>to cover more downstream R&amp;D and commercialisation activities :</a:t>
            </a:r>
          </a:p>
          <a:p>
            <a:pPr marL="859536" lvl="1" indent="-457200">
              <a:lnSpc>
                <a:spcPct val="80000"/>
              </a:lnSpc>
              <a:buSzPct val="80000"/>
              <a:tabLst>
                <a:tab pos="538163" algn="l"/>
              </a:tabLst>
              <a:defRPr/>
            </a:pPr>
            <a:r>
              <a:rPr lang="en-US" altLang="zh-TW" sz="2000" dirty="0" smtClean="0"/>
              <a:t>Starting from 2nd round of invitation in 2014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endParaRPr lang="en-US" altLang="zh-TW" sz="2500" dirty="0" smtClean="0"/>
          </a:p>
          <a:p>
            <a:pPr marL="859536" lvl="1" indent="-457200">
              <a:lnSpc>
                <a:spcPct val="80000"/>
              </a:lnSpc>
              <a:buSzPct val="80000"/>
              <a:buFont typeface="+mj-lt"/>
              <a:buAutoNum type="arabicPeriod" startAt="2"/>
              <a:tabLst>
                <a:tab pos="538163" algn="l"/>
              </a:tabLst>
              <a:defRPr/>
            </a:pPr>
            <a:endParaRPr lang="en-US" altLang="zh-TW" sz="2500" dirty="0" smtClean="0"/>
          </a:p>
          <a:p>
            <a:pPr marL="521208" lvl="2" indent="-274320">
              <a:lnSpc>
                <a:spcPct val="90000"/>
              </a:lnSpc>
              <a:spcBef>
                <a:spcPts val="600"/>
              </a:spcBef>
              <a:buSzPct val="80000"/>
              <a:buFontTx/>
              <a:buChar char="•"/>
              <a:tabLst>
                <a:tab pos="538163" algn="l"/>
              </a:tabLst>
              <a:defRPr/>
            </a:pPr>
            <a:endParaRPr lang="en-US" altLang="zh-TW" sz="3000" dirty="0" smtClean="0"/>
          </a:p>
          <a:p>
            <a:pPr marL="274320" lvl="1" indent="-27432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80000"/>
              <a:buFontTx/>
              <a:buChar char="•"/>
              <a:tabLst>
                <a:tab pos="538163" algn="l"/>
              </a:tabLst>
              <a:defRPr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6C2E8-DFBF-4620-9426-8BBBAD37FBC0}" type="slidenum">
              <a:rPr lang="zh-TW" altLang="en-US" smtClean="0"/>
              <a:pPr>
                <a:defRPr/>
              </a:pPr>
              <a:t>11</a:t>
            </a:fld>
            <a:endParaRPr lang="zh-TW" altLang="en-US" dirty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zh-TW" sz="3200" dirty="0" smtClean="0"/>
              <a:t>ITF Improvement Measures announced in 2014</a:t>
            </a:r>
            <a:endParaRPr lang="zh-TW" alt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AF4AF5-0FD9-44B8-B075-F383AC7F2576}" type="slidenum">
              <a:rPr lang="zh-TW" altLang="en-US" smtClean="0"/>
              <a:pPr/>
              <a:t>12</a:t>
            </a:fld>
            <a:endParaRPr lang="en-US" altLang="zh-TW" smtClean="0"/>
          </a:p>
        </p:txBody>
      </p:sp>
      <p:grpSp>
        <p:nvGrpSpPr>
          <p:cNvPr id="2" name="群組 35"/>
          <p:cNvGrpSpPr/>
          <p:nvPr/>
        </p:nvGrpSpPr>
        <p:grpSpPr>
          <a:xfrm>
            <a:off x="1187624" y="1556792"/>
            <a:ext cx="7727776" cy="5179352"/>
            <a:chOff x="228600" y="1038225"/>
            <a:chExt cx="8686800" cy="5761279"/>
          </a:xfrm>
        </p:grpSpPr>
        <p:sp>
          <p:nvSpPr>
            <p:cNvPr id="16388" name="Text Box 2"/>
            <p:cNvSpPr txBox="1">
              <a:spLocks noChangeArrowheads="1"/>
            </p:cNvSpPr>
            <p:nvPr/>
          </p:nvSpPr>
          <p:spPr bwMode="auto">
            <a:xfrm>
              <a:off x="7467600" y="1066800"/>
              <a:ext cx="1081088" cy="4095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0" hangingPunct="0">
                <a:spcBef>
                  <a:spcPct val="50000"/>
                </a:spcBef>
                <a:defRPr/>
              </a:pPr>
              <a:r>
                <a:rPr lang="en-US" altLang="zh-TW" sz="1500" dirty="0">
                  <a:solidFill>
                    <a:schemeClr val="tx2">
                      <a:lumMod val="50000"/>
                    </a:schemeClr>
                  </a:solidFill>
                </a:rPr>
                <a:t>Market</a:t>
              </a:r>
            </a:p>
          </p:txBody>
        </p:sp>
        <p:sp>
          <p:nvSpPr>
            <p:cNvPr id="16389" name="Text Box 3"/>
            <p:cNvSpPr txBox="1">
              <a:spLocks noChangeArrowheads="1"/>
            </p:cNvSpPr>
            <p:nvPr/>
          </p:nvSpPr>
          <p:spPr bwMode="auto">
            <a:xfrm>
              <a:off x="609600" y="1038225"/>
              <a:ext cx="1600200" cy="4095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altLang="zh-TW" sz="1500" dirty="0">
                  <a:solidFill>
                    <a:schemeClr val="tx2">
                      <a:lumMod val="50000"/>
                    </a:schemeClr>
                  </a:solidFill>
                </a:rPr>
                <a:t>Knowledge</a:t>
              </a:r>
            </a:p>
          </p:txBody>
        </p:sp>
        <p:sp>
          <p:nvSpPr>
            <p:cNvPr id="15366" name="Text Box 5"/>
            <p:cNvSpPr txBox="1">
              <a:spLocks noChangeArrowheads="1"/>
            </p:cNvSpPr>
            <p:nvPr/>
          </p:nvSpPr>
          <p:spPr bwMode="auto">
            <a:xfrm>
              <a:off x="533400" y="1647825"/>
              <a:ext cx="1800225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Upstream</a:t>
              </a:r>
            </a:p>
          </p:txBody>
        </p:sp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2514600" y="1647825"/>
              <a:ext cx="3167063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Midstream</a:t>
              </a:r>
            </a:p>
          </p:txBody>
        </p:sp>
        <p:sp>
          <p:nvSpPr>
            <p:cNvPr id="15368" name="Text Box 7"/>
            <p:cNvSpPr txBox="1">
              <a:spLocks noChangeArrowheads="1"/>
            </p:cNvSpPr>
            <p:nvPr/>
          </p:nvSpPr>
          <p:spPr bwMode="auto">
            <a:xfrm>
              <a:off x="5791200" y="1647825"/>
              <a:ext cx="2879725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Downstream</a:t>
              </a:r>
            </a:p>
          </p:txBody>
        </p:sp>
        <p:sp>
          <p:nvSpPr>
            <p:cNvPr id="15369" name="Text Box 8"/>
            <p:cNvSpPr txBox="1">
              <a:spLocks noChangeArrowheads="1"/>
            </p:cNvSpPr>
            <p:nvPr/>
          </p:nvSpPr>
          <p:spPr bwMode="auto">
            <a:xfrm>
              <a:off x="533400" y="2203450"/>
              <a:ext cx="1295400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Basic Research</a:t>
              </a:r>
            </a:p>
          </p:txBody>
        </p:sp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1981200" y="2203450"/>
              <a:ext cx="1295400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Applied Research</a:t>
              </a:r>
            </a:p>
          </p:txBody>
        </p:sp>
        <p:sp>
          <p:nvSpPr>
            <p:cNvPr id="15371" name="Text Box 10"/>
            <p:cNvSpPr txBox="1">
              <a:spLocks noChangeArrowheads="1"/>
            </p:cNvSpPr>
            <p:nvPr/>
          </p:nvSpPr>
          <p:spPr bwMode="auto">
            <a:xfrm>
              <a:off x="3429000" y="2209800"/>
              <a:ext cx="5256213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 dirty="0">
                  <a:solidFill>
                    <a:srgbClr val="7030A0"/>
                  </a:solidFill>
                </a:rPr>
                <a:t>Experimental Development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zh-TW" sz="1500" i="1" dirty="0">
                  <a:solidFill>
                    <a:srgbClr val="7030A0"/>
                  </a:solidFill>
                </a:rPr>
                <a:t>Technology </a:t>
              </a:r>
              <a:r>
                <a:rPr lang="en-US" altLang="zh-TW" sz="1500" i="1" dirty="0" smtClean="0">
                  <a:solidFill>
                    <a:srgbClr val="7030A0"/>
                  </a:solidFill>
                </a:rPr>
                <a:t>development         </a:t>
              </a:r>
              <a:r>
                <a:rPr lang="en-US" altLang="zh-TW" sz="1500" i="1" dirty="0" err="1" smtClean="0">
                  <a:solidFill>
                    <a:srgbClr val="7030A0"/>
                  </a:solidFill>
                </a:rPr>
                <a:t>Commercialisation</a:t>
              </a:r>
              <a:endParaRPr lang="en-US" altLang="zh-TW" sz="1500" i="1" dirty="0">
                <a:solidFill>
                  <a:srgbClr val="7030A0"/>
                </a:solidFill>
              </a:endParaRPr>
            </a:p>
          </p:txBody>
        </p:sp>
        <p:sp>
          <p:nvSpPr>
            <p:cNvPr id="15372" name="Line 11"/>
            <p:cNvSpPr>
              <a:spLocks noChangeShapeType="1"/>
            </p:cNvSpPr>
            <p:nvPr/>
          </p:nvSpPr>
          <p:spPr bwMode="auto">
            <a:xfrm>
              <a:off x="533400" y="1447800"/>
              <a:ext cx="81359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zh-TW" altLang="en-US" sz="1500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6610350" y="3019425"/>
              <a:ext cx="2305050" cy="409575"/>
              <a:chOff x="4195" y="2795"/>
              <a:chExt cx="1452" cy="258"/>
            </a:xfrm>
          </p:grpSpPr>
          <p:sp>
            <p:nvSpPr>
              <p:cNvPr id="15392" name="Line 14"/>
              <p:cNvSpPr>
                <a:spLocks noChangeShapeType="1"/>
              </p:cNvSpPr>
              <p:nvPr/>
            </p:nvSpPr>
            <p:spPr bwMode="auto">
              <a:xfrm flipV="1">
                <a:off x="4195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3" name="Line 15"/>
              <p:cNvSpPr>
                <a:spLocks noChangeShapeType="1"/>
              </p:cNvSpPr>
              <p:nvPr/>
            </p:nvSpPr>
            <p:spPr bwMode="auto">
              <a:xfrm flipV="1">
                <a:off x="4649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4" name="Line 16"/>
              <p:cNvSpPr>
                <a:spLocks noChangeShapeType="1"/>
              </p:cNvSpPr>
              <p:nvPr/>
            </p:nvSpPr>
            <p:spPr bwMode="auto">
              <a:xfrm>
                <a:off x="4195" y="2931"/>
                <a:ext cx="681" cy="0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5" name="Text Box 17"/>
              <p:cNvSpPr txBox="1">
                <a:spLocks noChangeArrowheads="1"/>
              </p:cNvSpPr>
              <p:nvPr/>
            </p:nvSpPr>
            <p:spPr bwMode="auto">
              <a:xfrm>
                <a:off x="4876" y="2795"/>
                <a:ext cx="771" cy="25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TW" sz="1500">
                    <a:solidFill>
                      <a:srgbClr val="660066"/>
                    </a:solidFill>
                  </a:rPr>
                  <a:t>Customer</a:t>
                </a: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57200" y="3019425"/>
              <a:ext cx="5399088" cy="409575"/>
              <a:chOff x="295" y="2795"/>
              <a:chExt cx="3401" cy="258"/>
            </a:xfrm>
          </p:grpSpPr>
          <p:sp>
            <p:nvSpPr>
              <p:cNvPr id="15386" name="Line 19"/>
              <p:cNvSpPr>
                <a:spLocks noChangeShapeType="1"/>
              </p:cNvSpPr>
              <p:nvPr/>
            </p:nvSpPr>
            <p:spPr bwMode="auto">
              <a:xfrm>
                <a:off x="476" y="2931"/>
                <a:ext cx="3220" cy="0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7" name="Line 20"/>
              <p:cNvSpPr>
                <a:spLocks noChangeShapeType="1"/>
              </p:cNvSpPr>
              <p:nvPr/>
            </p:nvSpPr>
            <p:spPr bwMode="auto">
              <a:xfrm flipV="1">
                <a:off x="1655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8" name="Line 21"/>
              <p:cNvSpPr>
                <a:spLocks noChangeShapeType="1"/>
              </p:cNvSpPr>
              <p:nvPr/>
            </p:nvSpPr>
            <p:spPr bwMode="auto">
              <a:xfrm flipV="1">
                <a:off x="2381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9" name="Line 22"/>
              <p:cNvSpPr>
                <a:spLocks noChangeShapeType="1"/>
              </p:cNvSpPr>
              <p:nvPr/>
            </p:nvSpPr>
            <p:spPr bwMode="auto">
              <a:xfrm flipV="1">
                <a:off x="3061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0" name="Line 23"/>
              <p:cNvSpPr>
                <a:spLocks noChangeShapeType="1"/>
              </p:cNvSpPr>
              <p:nvPr/>
            </p:nvSpPr>
            <p:spPr bwMode="auto">
              <a:xfrm flipV="1">
                <a:off x="3696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1" name="Text Box 24"/>
              <p:cNvSpPr txBox="1">
                <a:spLocks noChangeArrowheads="1"/>
              </p:cNvSpPr>
              <p:nvPr/>
            </p:nvSpPr>
            <p:spPr bwMode="auto">
              <a:xfrm>
                <a:off x="295" y="2795"/>
                <a:ext cx="204" cy="25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TW" sz="1500">
                    <a:solidFill>
                      <a:srgbClr val="003300"/>
                    </a:solidFill>
                  </a:rPr>
                  <a:t>$</a:t>
                </a:r>
              </a:p>
            </p:txBody>
          </p:sp>
        </p:grpSp>
        <p:sp>
          <p:nvSpPr>
            <p:cNvPr id="15375" name="Text Box 25"/>
            <p:cNvSpPr txBox="1">
              <a:spLocks noChangeArrowheads="1"/>
            </p:cNvSpPr>
            <p:nvPr/>
          </p:nvSpPr>
          <p:spPr bwMode="auto">
            <a:xfrm>
              <a:off x="1981199" y="3352800"/>
              <a:ext cx="6018048" cy="359474"/>
            </a:xfrm>
            <a:prstGeom prst="rect">
              <a:avLst/>
            </a:prstGeom>
            <a:gradFill rotWithShape="1">
              <a:gsLst>
                <a:gs pos="0">
                  <a:srgbClr val="4D004D"/>
                </a:gs>
                <a:gs pos="50000">
                  <a:srgbClr val="730073"/>
                </a:gs>
                <a:gs pos="100000">
                  <a:srgbClr val="8A008A"/>
                </a:gs>
              </a:gsLst>
              <a:lin ang="16200000" scaled="1"/>
            </a:gra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zh-TW" sz="1500" dirty="0">
                  <a:solidFill>
                    <a:srgbClr val="FFFF00"/>
                  </a:solidFill>
                </a:rPr>
                <a:t>ITF</a:t>
              </a:r>
            </a:p>
          </p:txBody>
        </p:sp>
        <p:sp>
          <p:nvSpPr>
            <p:cNvPr id="15376" name="Text Box 26"/>
            <p:cNvSpPr txBox="1">
              <a:spLocks noChangeArrowheads="1"/>
            </p:cNvSpPr>
            <p:nvPr/>
          </p:nvSpPr>
          <p:spPr bwMode="auto">
            <a:xfrm>
              <a:off x="7162800" y="4343399"/>
              <a:ext cx="207656" cy="35947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zh-TW" altLang="en-US" sz="1500"/>
            </a:p>
          </p:txBody>
        </p:sp>
        <p:sp>
          <p:nvSpPr>
            <p:cNvPr id="15377" name="Text Box 27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828800" cy="61624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TW" sz="1500" b="0">
                  <a:solidFill>
                    <a:srgbClr val="660066"/>
                  </a:solidFill>
                </a:rPr>
                <a:t>Gov’t:Industry</a:t>
              </a:r>
            </a:p>
            <a:p>
              <a:pPr algn="ctr" eaLnBrk="0" hangingPunct="0"/>
              <a:r>
                <a:rPr lang="en-US" altLang="zh-TW" sz="1500" b="0">
                  <a:solidFill>
                    <a:srgbClr val="660066"/>
                  </a:solidFill>
                </a:rPr>
                <a:t>Funding Ratio</a:t>
              </a:r>
            </a:p>
          </p:txBody>
        </p:sp>
        <p:sp>
          <p:nvSpPr>
            <p:cNvPr id="26643" name="Text Box 28"/>
            <p:cNvSpPr txBox="1">
              <a:spLocks noChangeArrowheads="1"/>
            </p:cNvSpPr>
            <p:nvPr/>
          </p:nvSpPr>
          <p:spPr bwMode="auto">
            <a:xfrm>
              <a:off x="2024705" y="3870324"/>
              <a:ext cx="752778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10:0</a:t>
              </a:r>
            </a:p>
            <a:p>
              <a:pPr eaLnBrk="0" hangingPunct="0">
                <a:defRPr/>
              </a:pPr>
              <a:r>
                <a:rPr lang="en-US" altLang="zh-TW" sz="1500" dirty="0" smtClean="0"/>
                <a:t>Tier 3</a:t>
              </a:r>
              <a:endParaRPr lang="en-US" altLang="zh-TW" sz="1500" dirty="0"/>
            </a:p>
          </p:txBody>
        </p:sp>
        <p:sp>
          <p:nvSpPr>
            <p:cNvPr id="26644" name="Text Box 29"/>
            <p:cNvSpPr txBox="1">
              <a:spLocks noChangeArrowheads="1"/>
            </p:cNvSpPr>
            <p:nvPr/>
          </p:nvSpPr>
          <p:spPr bwMode="auto">
            <a:xfrm>
              <a:off x="3048000" y="3870324"/>
              <a:ext cx="1828800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9:1</a:t>
              </a:r>
            </a:p>
            <a:p>
              <a:pPr algn="ctr" eaLnBrk="0" hangingPunct="0">
                <a:defRPr/>
              </a:pPr>
              <a:r>
                <a:rPr lang="en-US" altLang="zh-TW" sz="1500" dirty="0" smtClean="0"/>
                <a:t>Platform</a:t>
              </a:r>
              <a:endParaRPr lang="en-US" altLang="zh-TW" sz="1500" dirty="0"/>
            </a:p>
          </p:txBody>
        </p:sp>
        <p:sp>
          <p:nvSpPr>
            <p:cNvPr id="26645" name="Text Box 30"/>
            <p:cNvSpPr txBox="1">
              <a:spLocks noChangeArrowheads="1"/>
            </p:cNvSpPr>
            <p:nvPr/>
          </p:nvSpPr>
          <p:spPr bwMode="auto">
            <a:xfrm>
              <a:off x="5029200" y="3870325"/>
              <a:ext cx="1892300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/>
                <a:t>5:5</a:t>
              </a:r>
            </a:p>
            <a:p>
              <a:pPr algn="ctr" eaLnBrk="0" hangingPunct="0">
                <a:defRPr/>
              </a:pPr>
              <a:r>
                <a:rPr lang="en-US" altLang="zh-TW" sz="1500" dirty="0"/>
                <a:t>Collaborative</a:t>
              </a:r>
            </a:p>
          </p:txBody>
        </p:sp>
        <p:sp>
          <p:nvSpPr>
            <p:cNvPr id="26646" name="Text Box 31"/>
            <p:cNvSpPr txBox="1">
              <a:spLocks noChangeArrowheads="1"/>
            </p:cNvSpPr>
            <p:nvPr/>
          </p:nvSpPr>
          <p:spPr bwMode="auto">
            <a:xfrm>
              <a:off x="7315200" y="3886200"/>
              <a:ext cx="1157288" cy="1129778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0:10</a:t>
              </a:r>
            </a:p>
            <a:p>
              <a:pPr algn="ctr" eaLnBrk="0" hangingPunct="0">
                <a:defRPr/>
              </a:pPr>
              <a:r>
                <a:rPr lang="en-US" altLang="zh-TW" sz="1500" dirty="0" smtClean="0"/>
                <a:t>Contract</a:t>
              </a:r>
            </a:p>
            <a:p>
              <a:pPr algn="ctr" eaLnBrk="0" hangingPunct="0">
                <a:defRPr/>
              </a:pPr>
              <a:r>
                <a:rPr lang="en-US" altLang="zh-TW" sz="1500" dirty="0" smtClean="0"/>
                <a:t>Research</a:t>
              </a:r>
            </a:p>
            <a:p>
              <a:pPr algn="ctr" eaLnBrk="0" hangingPunct="0">
                <a:defRPr/>
              </a:pPr>
              <a:endParaRPr lang="en-US" altLang="zh-TW" sz="1500" dirty="0"/>
            </a:p>
          </p:txBody>
        </p:sp>
        <p:sp>
          <p:nvSpPr>
            <p:cNvPr id="15383" name="Text Box 30"/>
            <p:cNvSpPr txBox="1">
              <a:spLocks noChangeArrowheads="1"/>
            </p:cNvSpPr>
            <p:nvPr/>
          </p:nvSpPr>
          <p:spPr bwMode="auto">
            <a:xfrm>
              <a:off x="2090318" y="4642656"/>
              <a:ext cx="3508776" cy="2156848"/>
            </a:xfrm>
            <a:prstGeom prst="rect">
              <a:avLst/>
            </a:prstGeom>
            <a:solidFill>
              <a:srgbClr val="FF99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Proof of Concept </a:t>
              </a:r>
            </a:p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Laboratory Validation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Optimization </a:t>
              </a:r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of System/Process /Products</a:t>
              </a:r>
            </a:p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Design Tradeoffs in Cost and </a:t>
              </a:r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Performance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Prototypes Development 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Trial</a:t>
              </a:r>
              <a:endParaRPr lang="en-US" altLang="zh-TW" sz="15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609601" y="3352800"/>
              <a:ext cx="1219200" cy="3594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/>
                <a:t>RGC</a:t>
              </a:r>
            </a:p>
          </p:txBody>
        </p:sp>
      </p:grpSp>
      <p:sp>
        <p:nvSpPr>
          <p:cNvPr id="37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z="3500" dirty="0" smtClean="0"/>
              <a:t>ITF Extension – </a:t>
            </a:r>
            <a:br>
              <a:rPr lang="en-US" altLang="zh-TW" sz="3500" dirty="0" smtClean="0"/>
            </a:br>
            <a:r>
              <a:rPr lang="en-US" altLang="zh-TW" sz="3500" dirty="0" smtClean="0"/>
              <a:t>Extended Funding Scope</a:t>
            </a:r>
            <a:endParaRPr lang="zh-TW" altLang="en-US" sz="3500" dirty="0" smtClean="0"/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6948264" y="4941168"/>
            <a:ext cx="2057400" cy="1800200"/>
          </a:xfrm>
          <a:prstGeom prst="rect">
            <a:avLst/>
          </a:prstGeom>
          <a:solidFill>
            <a:srgbClr val="CC99FF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Development Engineering/ System Integration</a:t>
            </a:r>
          </a:p>
          <a:p>
            <a:pPr eaLnBrk="0" hangingPunct="0">
              <a:defRPr/>
            </a:pP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Large Scale Process Optimisation</a:t>
            </a:r>
            <a:endParaRPr lang="en-US" altLang="zh-TW" sz="12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0" hangingPunct="0">
              <a:defRPr/>
            </a:pP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Compliance Testing/ Clinical Trials</a:t>
            </a:r>
          </a:p>
          <a:p>
            <a:pPr eaLnBrk="0" hangingPunct="0">
              <a:defRPr/>
            </a:pP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Licensing of 3</a:t>
            </a:r>
            <a:r>
              <a:rPr lang="en-US" altLang="zh-TW" sz="1200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rd</a:t>
            </a: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Party IP</a:t>
            </a:r>
          </a:p>
          <a:p>
            <a:pPr eaLnBrk="0" hangingPunct="0">
              <a:defRPr/>
            </a:pPr>
            <a:r>
              <a:rPr lang="en-US" altLang="zh-TW" sz="1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Industrial Design</a:t>
            </a:r>
          </a:p>
          <a:p>
            <a:pPr eaLnBrk="0" hangingPunct="0">
              <a:defRPr/>
            </a:pPr>
            <a:endParaRPr lang="en-US" altLang="zh-TW" sz="1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6012160" y="5301208"/>
            <a:ext cx="360363" cy="0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pPr>
              <a:defRPr/>
            </a:pPr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6516216" y="5301208"/>
            <a:ext cx="360040" cy="0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pPr>
              <a:defRPr/>
            </a:pPr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556792"/>
            <a:ext cx="7500938" cy="2857500"/>
          </a:xfrm>
        </p:spPr>
        <p:txBody>
          <a:bodyPr rtlCol="0">
            <a:noAutofit/>
          </a:bodyPr>
          <a:lstStyle/>
          <a:p>
            <a:pPr marL="538163" indent="-53816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tabLst>
                <a:tab pos="538163" algn="l"/>
              </a:tabLst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alphaLcParenR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D7F8E-25DF-46F9-A142-45FE0380E083}" type="slidenum">
              <a:rPr lang="zh-TW" altLang="en-US" smtClean="0"/>
              <a:pPr>
                <a:defRPr/>
              </a:pPr>
              <a:t>13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z="3600" dirty="0" smtClean="0"/>
              <a:t>Collaboration between RGC and ITF</a:t>
            </a:r>
            <a:endParaRPr lang="zh-TW" altLang="en-US" sz="3500" dirty="0" smtClean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259632" y="1340768"/>
            <a:ext cx="7633543" cy="452278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RGC supports primarily basic research, whereas ITF supports applied R&amp;D </a:t>
            </a:r>
            <a:r>
              <a:rPr kumimoji="0" lang="en-US" altLang="zh-TW" sz="2000" smtClean="0">
                <a:latin typeface="+mn-lt"/>
                <a:ea typeface="+mn-ea"/>
              </a:rPr>
              <a:t>and promotes </a:t>
            </a:r>
            <a:r>
              <a:rPr kumimoji="0" lang="en-US" altLang="zh-TW" sz="2000" dirty="0" smtClean="0">
                <a:latin typeface="+mn-lt"/>
                <a:ea typeface="+mn-ea"/>
              </a:rPr>
              <a:t>technology transfer and commercialisation activities</a:t>
            </a: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en-US" altLang="zh-TW" sz="2000" dirty="0" smtClean="0">
              <a:latin typeface="+mn-lt"/>
              <a:ea typeface="+mn-ea"/>
            </a:endParaRP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Objectives:</a:t>
            </a:r>
          </a:p>
          <a:p>
            <a:pPr marL="731520" lvl="2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。"/>
              <a:tabLst>
                <a:tab pos="538163" algn="l"/>
              </a:tabLst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Forge a closer link between funding </a:t>
            </a:r>
            <a:r>
              <a:rPr kumimoji="0" lang="en-US" altLang="zh-TW" sz="2000" dirty="0" err="1" smtClean="0">
                <a:latin typeface="+mn-lt"/>
                <a:ea typeface="+mn-ea"/>
              </a:rPr>
              <a:t>programmes</a:t>
            </a:r>
            <a:r>
              <a:rPr kumimoji="0" lang="en-US" altLang="zh-TW" sz="2000" dirty="0" smtClean="0">
                <a:latin typeface="+mn-lt"/>
                <a:ea typeface="+mn-ea"/>
              </a:rPr>
              <a:t> of RGC and ITF</a:t>
            </a:r>
          </a:p>
          <a:p>
            <a:pPr marL="731520" lvl="2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。"/>
              <a:tabLst>
                <a:tab pos="538163" algn="l"/>
              </a:tabLst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Encourage university professors to include applied R&amp;D components into RGC supported projects at an early stage</a:t>
            </a:r>
          </a:p>
          <a:p>
            <a:pPr marL="731520" lvl="2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。"/>
              <a:tabLst>
                <a:tab pos="538163" algn="l"/>
              </a:tabLst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Provide funding support to RGC supported projects for continuation to applied R&amp;D to bring research outputs to applications in industry or community</a:t>
            </a:r>
            <a:endParaRPr kumimoji="0" lang="zh-TW" altLang="zh-TW" sz="2000" dirty="0" smtClean="0">
              <a:latin typeface="+mn-lt"/>
              <a:ea typeface="+mn-ea"/>
            </a:endParaRPr>
          </a:p>
          <a:p>
            <a:pPr marL="274320" marR="0" lvl="1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en-US" altLang="zh-TW" sz="2800" dirty="0" smtClean="0">
              <a:latin typeface="+mn-lt"/>
              <a:ea typeface="+mn-ea"/>
            </a:endParaRPr>
          </a:p>
          <a:p>
            <a:pPr marL="182880" indent="-237744" fontAlgn="auto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80000"/>
              <a:tabLst>
                <a:tab pos="538163" algn="l"/>
              </a:tabLst>
              <a:defRPr/>
            </a:pPr>
            <a:endParaRPr kumimoji="0" lang="en-US" altLang="zh-TW" sz="280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556792"/>
            <a:ext cx="7500938" cy="2857500"/>
          </a:xfrm>
        </p:spPr>
        <p:txBody>
          <a:bodyPr rtlCol="0">
            <a:noAutofit/>
          </a:bodyPr>
          <a:lstStyle/>
          <a:p>
            <a:pPr marL="538163" indent="-53816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tabLst>
                <a:tab pos="538163" algn="l"/>
              </a:tabLst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alphaLcParenR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D7F8E-25DF-46F9-A142-45FE0380E083}" type="slidenum">
              <a:rPr lang="zh-TW" altLang="en-US" smtClean="0"/>
              <a:pPr>
                <a:defRPr/>
              </a:pPr>
              <a:t>14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sz="2800" dirty="0" smtClean="0"/>
              <a:t>Collaboration between RGC and ITC -</a:t>
            </a:r>
            <a:br>
              <a:rPr lang="en-US" altLang="zh-TW" sz="2800" dirty="0" smtClean="0"/>
            </a:br>
            <a:r>
              <a:rPr lang="en-US" altLang="zh-TW" sz="2800" dirty="0" smtClean="0"/>
              <a:t>New </a:t>
            </a:r>
            <a:r>
              <a:rPr lang="en-US" altLang="zh-TW" sz="2800" dirty="0" smtClean="0"/>
              <a:t>Measures</a:t>
            </a:r>
            <a:endParaRPr lang="zh-TW" altLang="en-US" sz="2800" dirty="0" smtClean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259632" y="1340768"/>
            <a:ext cx="7633543" cy="452278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en-US" altLang="zh-TW" sz="2400" dirty="0" smtClean="0">
              <a:latin typeface="+mn-lt"/>
              <a:ea typeface="+mn-ea"/>
            </a:endParaRP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r>
              <a:rPr kumimoji="0" lang="en-US" altLang="zh-TW" sz="2400" dirty="0" smtClean="0">
                <a:latin typeface="+mn-lt"/>
                <a:ea typeface="+mn-ea"/>
              </a:rPr>
              <a:t>Applicants </a:t>
            </a:r>
            <a:r>
              <a:rPr kumimoji="0" lang="en-US" altLang="zh-TW" sz="2400" dirty="0" smtClean="0">
                <a:latin typeface="+mn-lt"/>
                <a:ea typeface="+mn-ea"/>
              </a:rPr>
              <a:t>of CRF, TRS and </a:t>
            </a:r>
            <a:r>
              <a:rPr kumimoji="0" lang="en-US" altLang="zh-TW" sz="2400" dirty="0" err="1" smtClean="0">
                <a:latin typeface="+mn-lt"/>
                <a:ea typeface="+mn-ea"/>
              </a:rPr>
              <a:t>AoE</a:t>
            </a:r>
            <a:r>
              <a:rPr kumimoji="0" lang="en-US" altLang="zh-TW" sz="2400" dirty="0" smtClean="0">
                <a:latin typeface="+mn-lt"/>
                <a:ea typeface="+mn-ea"/>
              </a:rPr>
              <a:t> would be asked to provide an optional technology transfer plan in project </a:t>
            </a:r>
            <a:r>
              <a:rPr kumimoji="0" lang="en-US" altLang="zh-TW" sz="2400" dirty="0" smtClean="0">
                <a:latin typeface="+mn-lt"/>
                <a:ea typeface="+mn-ea"/>
              </a:rPr>
              <a:t>proposals</a:t>
            </a: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zh-TW" altLang="zh-TW" sz="2400" dirty="0" smtClean="0">
              <a:latin typeface="+mn-lt"/>
              <a:ea typeface="+mn-ea"/>
            </a:endParaRP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r>
              <a:rPr kumimoji="0" lang="en-US" altLang="zh-TW" sz="2400" dirty="0" smtClean="0">
                <a:latin typeface="+mn-lt"/>
                <a:ea typeface="+mn-ea"/>
              </a:rPr>
              <a:t>ITC representatives will –</a:t>
            </a:r>
          </a:p>
          <a:p>
            <a:pPr marL="731520" lvl="2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。"/>
              <a:tabLst>
                <a:tab pos="538163" algn="l"/>
              </a:tabLst>
              <a:defRPr/>
            </a:pPr>
            <a:r>
              <a:rPr kumimoji="0" lang="en-US" altLang="zh-TW" sz="2400" dirty="0" smtClean="0">
                <a:latin typeface="+mn-lt"/>
                <a:ea typeface="+mn-ea"/>
              </a:rPr>
              <a:t>sit in interview sessions of RGC schemes, as appropriate, to identify potential projects for possible ITF support</a:t>
            </a:r>
          </a:p>
          <a:p>
            <a:pPr marL="731520" lvl="2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。"/>
              <a:tabLst>
                <a:tab pos="538163" algn="l"/>
              </a:tabLst>
              <a:defRPr/>
            </a:pPr>
            <a:r>
              <a:rPr kumimoji="0" lang="en-US" altLang="zh-TW" sz="2400" dirty="0" smtClean="0">
                <a:latin typeface="+mn-lt"/>
                <a:ea typeface="+mn-ea"/>
              </a:rPr>
              <a:t>attend RGC-funded projects symposia such as CRF and TRS to identify potential projects for ITF support</a:t>
            </a: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>
                <a:tab pos="538163" algn="l"/>
              </a:tabLst>
              <a:defRPr/>
            </a:pPr>
            <a:endParaRPr kumimoji="0" lang="en-US" altLang="zh-TW" sz="2400" dirty="0" smtClean="0">
              <a:latin typeface="+mn-lt"/>
              <a:ea typeface="+mn-ea"/>
            </a:endParaRPr>
          </a:p>
          <a:p>
            <a:pPr marL="274320" lvl="1" indent="-274320" fontAlgn="auto" hangingPunc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zh-TW" altLang="zh-TW" sz="2400" dirty="0" smtClean="0">
              <a:latin typeface="+mn-lt"/>
              <a:ea typeface="+mn-ea"/>
            </a:endParaRPr>
          </a:p>
          <a:p>
            <a:pPr marL="274320" marR="0" lvl="1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>
                <a:tab pos="538163" algn="l"/>
              </a:tabLst>
              <a:defRPr/>
            </a:pPr>
            <a:endParaRPr kumimoji="0" lang="en-US" altLang="zh-TW" sz="3200" dirty="0" smtClean="0">
              <a:latin typeface="+mn-lt"/>
              <a:ea typeface="+mn-ea"/>
            </a:endParaRPr>
          </a:p>
          <a:p>
            <a:pPr marL="182880" indent="-237744" fontAlgn="auto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80000"/>
              <a:tabLst>
                <a:tab pos="538163" algn="l"/>
              </a:tabLst>
              <a:defRPr/>
            </a:pPr>
            <a:endParaRPr kumimoji="0" lang="en-US" altLang="zh-TW" sz="320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Collaboration between RGC and </a:t>
            </a:r>
            <a:r>
              <a:rPr lang="en-US" altLang="zh-TW" sz="2800" dirty="0" smtClean="0"/>
              <a:t>ITC – </a:t>
            </a:r>
            <a:br>
              <a:rPr lang="en-US" altLang="zh-TW" sz="2800" dirty="0" smtClean="0"/>
            </a:br>
            <a:r>
              <a:rPr lang="en-US" altLang="zh-TW" sz="2800" dirty="0" smtClean="0"/>
              <a:t>New Measures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altLang="zh-TW" sz="2400" dirty="0" smtClean="0"/>
              <a:t>For example, </a:t>
            </a:r>
            <a:r>
              <a:rPr lang="en-US" altLang="zh-TW" sz="2400" dirty="0" err="1" smtClean="0"/>
              <a:t>AoE</a:t>
            </a:r>
            <a:r>
              <a:rPr lang="en-US" altLang="zh-TW" sz="2400" dirty="0" smtClean="0"/>
              <a:t> project PCs will be asked to identify the applied R&amp;D component at each project review or prior to project completion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en-US" altLang="zh-TW" sz="2400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altLang="zh-TW" sz="2400" dirty="0" smtClean="0"/>
              <a:t>For RGC-funded projects with applied research components –</a:t>
            </a:r>
          </a:p>
          <a:p>
            <a:pPr marL="612648" lvl="2" indent="-283464">
              <a:spcBef>
                <a:spcPts val="600"/>
              </a:spcBef>
              <a:buClr>
                <a:schemeClr val="accent1"/>
              </a:buClr>
              <a:buSzPct val="80000"/>
              <a:buFontTx/>
              <a:buChar char="。"/>
            </a:pPr>
            <a:r>
              <a:rPr lang="en-US" altLang="zh-TW" sz="2000" dirty="0" smtClean="0"/>
              <a:t>ITC would encourage the PCs to apply for ITF to fund the components at least 18 months prior to its planned commencement</a:t>
            </a:r>
          </a:p>
          <a:p>
            <a:pPr marL="612648" lvl="2" indent="-283464">
              <a:spcBef>
                <a:spcPts val="600"/>
              </a:spcBef>
              <a:buClr>
                <a:schemeClr val="accent1"/>
              </a:buClr>
              <a:buSzPct val="80000"/>
              <a:buFontTx/>
              <a:buChar char="。"/>
            </a:pPr>
            <a:r>
              <a:rPr lang="en-US" altLang="zh-TW" sz="2000" dirty="0" smtClean="0"/>
              <a:t>to ensure smooth migration, approval from ITF could be given at least 6 months before the </a:t>
            </a:r>
            <a:r>
              <a:rPr lang="en-US" altLang="zh-TW" sz="2000" dirty="0" err="1" smtClean="0"/>
              <a:t>AoE</a:t>
            </a:r>
            <a:r>
              <a:rPr lang="en-US" altLang="zh-TW" sz="2000" dirty="0" smtClean="0"/>
              <a:t> </a:t>
            </a:r>
            <a:r>
              <a:rPr lang="en-US" altLang="zh-TW" sz="2000" smtClean="0"/>
              <a:t>projects complete</a:t>
            </a:r>
          </a:p>
          <a:p>
            <a:pPr marL="612648" lvl="2" indent="-283464">
              <a:spcBef>
                <a:spcPts val="600"/>
              </a:spcBef>
              <a:buClr>
                <a:schemeClr val="accent1"/>
              </a:buClr>
              <a:buSzPct val="80000"/>
              <a:buFontTx/>
              <a:buChar char="。"/>
            </a:pPr>
            <a:endParaRPr lang="en-US" altLang="zh-TW" sz="2000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altLang="zh-TW" sz="2400" dirty="0" smtClean="0"/>
              <a:t>RGC and ITC will use their publicity mechanisms, such as seminars, newsletters to promote the new interfacing measures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en-US" altLang="zh-TW" sz="24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692840" y="1700808"/>
            <a:ext cx="6407552" cy="3024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5000" baseline="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(ITF Website: www.itf.gov.hk)</a:t>
            </a:r>
            <a:endParaRPr kumimoji="0" lang="zh-TW" alt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500" dirty="0" smtClean="0"/>
              <a:t>Innovation and Technology Fund (ITF)</a:t>
            </a:r>
            <a:endParaRPr lang="zh-TW" altLang="en-US" sz="3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500" dirty="0" smtClean="0"/>
              <a:t>Established in 1999</a:t>
            </a:r>
          </a:p>
          <a:p>
            <a:r>
              <a:rPr lang="en-US" altLang="zh-TW" sz="2500" dirty="0" smtClean="0"/>
              <a:t>Support projects that contribute to the promotion and upgrading of the industries in Hong Kong</a:t>
            </a:r>
          </a:p>
          <a:p>
            <a:endParaRPr lang="zh-TW" altLang="en-US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  <p:pic>
        <p:nvPicPr>
          <p:cNvPr id="5" name="圖片 4" descr="cov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645024"/>
            <a:ext cx="5956160" cy="26620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ITF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500" dirty="0" smtClean="0"/>
              <a:t>As at end-March 2014, the ITF has supported over 2,200 R&amp;D projects with a total funding of around $7.7 billion</a:t>
            </a:r>
          </a:p>
          <a:p>
            <a:endParaRPr lang="en-US" altLang="zh-TW" sz="2500" dirty="0" smtClean="0"/>
          </a:p>
          <a:p>
            <a:r>
              <a:rPr lang="en-US" altLang="zh-TW" sz="2500" dirty="0" smtClean="0"/>
              <a:t>In 2013-14, 64% of the projects are undertaken by universities, accounting for 50% of funding approved</a:t>
            </a:r>
          </a:p>
          <a:p>
            <a:pPr>
              <a:buNone/>
            </a:pPr>
            <a:endParaRPr lang="en-US" altLang="zh-TW" sz="2500" dirty="0" smtClean="0"/>
          </a:p>
          <a:p>
            <a:pPr marL="365125" indent="-6350">
              <a:buNone/>
            </a:pPr>
            <a:endParaRPr lang="en-US" altLang="zh-TW" sz="25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  <p:pic>
        <p:nvPicPr>
          <p:cNvPr id="5" name="圖片 4" descr="oxford_said_business_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365104"/>
            <a:ext cx="3745997" cy="19779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AF4AF5-0FD9-44B8-B075-F383AC7F2576}" type="slidenum">
              <a:rPr lang="zh-TW" altLang="en-US" smtClean="0"/>
              <a:pPr/>
              <a:t>4</a:t>
            </a:fld>
            <a:endParaRPr lang="en-US" altLang="zh-TW" smtClean="0"/>
          </a:p>
        </p:txBody>
      </p:sp>
      <p:grpSp>
        <p:nvGrpSpPr>
          <p:cNvPr id="2" name="群組 35"/>
          <p:cNvGrpSpPr/>
          <p:nvPr/>
        </p:nvGrpSpPr>
        <p:grpSpPr>
          <a:xfrm>
            <a:off x="1187624" y="1556792"/>
            <a:ext cx="7727776" cy="4764059"/>
            <a:chOff x="228600" y="1038225"/>
            <a:chExt cx="8686800" cy="5299326"/>
          </a:xfrm>
        </p:grpSpPr>
        <p:sp>
          <p:nvSpPr>
            <p:cNvPr id="16388" name="Text Box 2"/>
            <p:cNvSpPr txBox="1">
              <a:spLocks noChangeArrowheads="1"/>
            </p:cNvSpPr>
            <p:nvPr/>
          </p:nvSpPr>
          <p:spPr bwMode="auto">
            <a:xfrm>
              <a:off x="7467600" y="1066800"/>
              <a:ext cx="1081088" cy="4095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0" hangingPunct="0">
                <a:spcBef>
                  <a:spcPct val="50000"/>
                </a:spcBef>
                <a:defRPr/>
              </a:pPr>
              <a:r>
                <a:rPr lang="en-US" altLang="zh-TW" sz="1500" dirty="0">
                  <a:solidFill>
                    <a:schemeClr val="tx2">
                      <a:lumMod val="50000"/>
                    </a:schemeClr>
                  </a:solidFill>
                </a:rPr>
                <a:t>Market</a:t>
              </a:r>
            </a:p>
          </p:txBody>
        </p:sp>
        <p:sp>
          <p:nvSpPr>
            <p:cNvPr id="16389" name="Text Box 3"/>
            <p:cNvSpPr txBox="1">
              <a:spLocks noChangeArrowheads="1"/>
            </p:cNvSpPr>
            <p:nvPr/>
          </p:nvSpPr>
          <p:spPr bwMode="auto">
            <a:xfrm>
              <a:off x="609600" y="1038225"/>
              <a:ext cx="1600200" cy="4095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altLang="zh-TW" sz="1500" dirty="0">
                  <a:solidFill>
                    <a:schemeClr val="tx2">
                      <a:lumMod val="50000"/>
                    </a:schemeClr>
                  </a:solidFill>
                </a:rPr>
                <a:t>Knowledge</a:t>
              </a:r>
            </a:p>
          </p:txBody>
        </p:sp>
        <p:sp>
          <p:nvSpPr>
            <p:cNvPr id="15366" name="Text Box 5"/>
            <p:cNvSpPr txBox="1">
              <a:spLocks noChangeArrowheads="1"/>
            </p:cNvSpPr>
            <p:nvPr/>
          </p:nvSpPr>
          <p:spPr bwMode="auto">
            <a:xfrm>
              <a:off x="533400" y="1647825"/>
              <a:ext cx="1800225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Upstream</a:t>
              </a:r>
            </a:p>
          </p:txBody>
        </p:sp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2514600" y="1647825"/>
              <a:ext cx="3167063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Midstream</a:t>
              </a:r>
            </a:p>
          </p:txBody>
        </p:sp>
        <p:sp>
          <p:nvSpPr>
            <p:cNvPr id="15368" name="Text Box 7"/>
            <p:cNvSpPr txBox="1">
              <a:spLocks noChangeArrowheads="1"/>
            </p:cNvSpPr>
            <p:nvPr/>
          </p:nvSpPr>
          <p:spPr bwMode="auto">
            <a:xfrm>
              <a:off x="5791200" y="1647825"/>
              <a:ext cx="2879725" cy="4095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Downstream</a:t>
              </a:r>
            </a:p>
          </p:txBody>
        </p:sp>
        <p:sp>
          <p:nvSpPr>
            <p:cNvPr id="15369" name="Text Box 8"/>
            <p:cNvSpPr txBox="1">
              <a:spLocks noChangeArrowheads="1"/>
            </p:cNvSpPr>
            <p:nvPr/>
          </p:nvSpPr>
          <p:spPr bwMode="auto">
            <a:xfrm>
              <a:off x="533400" y="2203450"/>
              <a:ext cx="1295400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Basic Research</a:t>
              </a:r>
            </a:p>
          </p:txBody>
        </p:sp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1981200" y="2203450"/>
              <a:ext cx="1295400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>
                  <a:solidFill>
                    <a:srgbClr val="7030A0"/>
                  </a:solidFill>
                </a:rPr>
                <a:t>Applied Research</a:t>
              </a:r>
            </a:p>
          </p:txBody>
        </p:sp>
        <p:sp>
          <p:nvSpPr>
            <p:cNvPr id="15371" name="Text Box 10"/>
            <p:cNvSpPr txBox="1">
              <a:spLocks noChangeArrowheads="1"/>
            </p:cNvSpPr>
            <p:nvPr/>
          </p:nvSpPr>
          <p:spPr bwMode="auto">
            <a:xfrm>
              <a:off x="3429000" y="2209800"/>
              <a:ext cx="5256213" cy="7683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TW" sz="1500" dirty="0">
                  <a:solidFill>
                    <a:srgbClr val="7030A0"/>
                  </a:solidFill>
                </a:rPr>
                <a:t>Experimental Development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zh-TW" sz="1500" i="1" dirty="0">
                  <a:solidFill>
                    <a:srgbClr val="7030A0"/>
                  </a:solidFill>
                </a:rPr>
                <a:t>Technology </a:t>
              </a:r>
              <a:r>
                <a:rPr lang="en-US" altLang="zh-TW" sz="1500" i="1" dirty="0" smtClean="0">
                  <a:solidFill>
                    <a:srgbClr val="7030A0"/>
                  </a:solidFill>
                </a:rPr>
                <a:t>development         </a:t>
              </a:r>
              <a:r>
                <a:rPr lang="en-US" altLang="zh-TW" sz="1500" i="1" dirty="0" err="1" smtClean="0">
                  <a:solidFill>
                    <a:srgbClr val="7030A0"/>
                  </a:solidFill>
                </a:rPr>
                <a:t>Commercialisation</a:t>
              </a:r>
              <a:endParaRPr lang="en-US" altLang="zh-TW" sz="1500" i="1" dirty="0">
                <a:solidFill>
                  <a:srgbClr val="7030A0"/>
                </a:solidFill>
              </a:endParaRPr>
            </a:p>
          </p:txBody>
        </p:sp>
        <p:sp>
          <p:nvSpPr>
            <p:cNvPr id="15372" name="Line 11"/>
            <p:cNvSpPr>
              <a:spLocks noChangeShapeType="1"/>
            </p:cNvSpPr>
            <p:nvPr/>
          </p:nvSpPr>
          <p:spPr bwMode="auto">
            <a:xfrm>
              <a:off x="533400" y="1447800"/>
              <a:ext cx="81359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zh-TW" altLang="en-US" sz="1500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6610350" y="3019425"/>
              <a:ext cx="2305050" cy="409575"/>
              <a:chOff x="4195" y="2795"/>
              <a:chExt cx="1452" cy="258"/>
            </a:xfrm>
          </p:grpSpPr>
          <p:sp>
            <p:nvSpPr>
              <p:cNvPr id="15392" name="Line 14"/>
              <p:cNvSpPr>
                <a:spLocks noChangeShapeType="1"/>
              </p:cNvSpPr>
              <p:nvPr/>
            </p:nvSpPr>
            <p:spPr bwMode="auto">
              <a:xfrm flipV="1">
                <a:off x="4195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3" name="Line 15"/>
              <p:cNvSpPr>
                <a:spLocks noChangeShapeType="1"/>
              </p:cNvSpPr>
              <p:nvPr/>
            </p:nvSpPr>
            <p:spPr bwMode="auto">
              <a:xfrm flipV="1">
                <a:off x="4649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4" name="Line 16"/>
              <p:cNvSpPr>
                <a:spLocks noChangeShapeType="1"/>
              </p:cNvSpPr>
              <p:nvPr/>
            </p:nvSpPr>
            <p:spPr bwMode="auto">
              <a:xfrm>
                <a:off x="4195" y="2931"/>
                <a:ext cx="681" cy="0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5" name="Text Box 17"/>
              <p:cNvSpPr txBox="1">
                <a:spLocks noChangeArrowheads="1"/>
              </p:cNvSpPr>
              <p:nvPr/>
            </p:nvSpPr>
            <p:spPr bwMode="auto">
              <a:xfrm>
                <a:off x="4876" y="2795"/>
                <a:ext cx="771" cy="25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TW" sz="1500">
                    <a:solidFill>
                      <a:srgbClr val="660066"/>
                    </a:solidFill>
                  </a:rPr>
                  <a:t>Customer</a:t>
                </a: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57200" y="3019425"/>
              <a:ext cx="5399088" cy="409575"/>
              <a:chOff x="295" y="2795"/>
              <a:chExt cx="3401" cy="258"/>
            </a:xfrm>
          </p:grpSpPr>
          <p:sp>
            <p:nvSpPr>
              <p:cNvPr id="15386" name="Line 19"/>
              <p:cNvSpPr>
                <a:spLocks noChangeShapeType="1"/>
              </p:cNvSpPr>
              <p:nvPr/>
            </p:nvSpPr>
            <p:spPr bwMode="auto">
              <a:xfrm>
                <a:off x="476" y="2931"/>
                <a:ext cx="3220" cy="0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7" name="Line 20"/>
              <p:cNvSpPr>
                <a:spLocks noChangeShapeType="1"/>
              </p:cNvSpPr>
              <p:nvPr/>
            </p:nvSpPr>
            <p:spPr bwMode="auto">
              <a:xfrm flipV="1">
                <a:off x="1655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8" name="Line 21"/>
              <p:cNvSpPr>
                <a:spLocks noChangeShapeType="1"/>
              </p:cNvSpPr>
              <p:nvPr/>
            </p:nvSpPr>
            <p:spPr bwMode="auto">
              <a:xfrm flipV="1">
                <a:off x="2381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89" name="Line 22"/>
              <p:cNvSpPr>
                <a:spLocks noChangeShapeType="1"/>
              </p:cNvSpPr>
              <p:nvPr/>
            </p:nvSpPr>
            <p:spPr bwMode="auto">
              <a:xfrm flipV="1">
                <a:off x="3061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0" name="Line 23"/>
              <p:cNvSpPr>
                <a:spLocks noChangeShapeType="1"/>
              </p:cNvSpPr>
              <p:nvPr/>
            </p:nvSpPr>
            <p:spPr bwMode="auto">
              <a:xfrm flipV="1">
                <a:off x="3696" y="279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 sz="1500"/>
              </a:p>
            </p:txBody>
          </p:sp>
          <p:sp>
            <p:nvSpPr>
              <p:cNvPr id="15391" name="Text Box 24"/>
              <p:cNvSpPr txBox="1">
                <a:spLocks noChangeArrowheads="1"/>
              </p:cNvSpPr>
              <p:nvPr/>
            </p:nvSpPr>
            <p:spPr bwMode="auto">
              <a:xfrm>
                <a:off x="295" y="2795"/>
                <a:ext cx="204" cy="25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TW" sz="1500">
                    <a:solidFill>
                      <a:srgbClr val="003300"/>
                    </a:solidFill>
                  </a:rPr>
                  <a:t>$</a:t>
                </a:r>
              </a:p>
            </p:txBody>
          </p:sp>
        </p:grpSp>
        <p:sp>
          <p:nvSpPr>
            <p:cNvPr id="15375" name="Text Box 25"/>
            <p:cNvSpPr txBox="1">
              <a:spLocks noChangeArrowheads="1"/>
            </p:cNvSpPr>
            <p:nvPr/>
          </p:nvSpPr>
          <p:spPr bwMode="auto">
            <a:xfrm>
              <a:off x="1981200" y="3352800"/>
              <a:ext cx="4953000" cy="359474"/>
            </a:xfrm>
            <a:prstGeom prst="rect">
              <a:avLst/>
            </a:prstGeom>
            <a:gradFill rotWithShape="1">
              <a:gsLst>
                <a:gs pos="0">
                  <a:srgbClr val="4D004D"/>
                </a:gs>
                <a:gs pos="50000">
                  <a:srgbClr val="730073"/>
                </a:gs>
                <a:gs pos="100000">
                  <a:srgbClr val="8A008A"/>
                </a:gs>
              </a:gsLst>
              <a:lin ang="16200000" scaled="1"/>
            </a:gra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TW" sz="1500" dirty="0">
                  <a:solidFill>
                    <a:srgbClr val="FFFF00"/>
                  </a:solidFill>
                </a:rPr>
                <a:t>ITF</a:t>
              </a:r>
            </a:p>
          </p:txBody>
        </p:sp>
        <p:sp>
          <p:nvSpPr>
            <p:cNvPr id="15376" name="Text Box 26"/>
            <p:cNvSpPr txBox="1">
              <a:spLocks noChangeArrowheads="1"/>
            </p:cNvSpPr>
            <p:nvPr/>
          </p:nvSpPr>
          <p:spPr bwMode="auto">
            <a:xfrm>
              <a:off x="7162800" y="4343399"/>
              <a:ext cx="207656" cy="35947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zh-TW" altLang="en-US" sz="1500"/>
            </a:p>
          </p:txBody>
        </p:sp>
        <p:sp>
          <p:nvSpPr>
            <p:cNvPr id="15377" name="Text Box 27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828800" cy="61624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TW" sz="1500" b="0">
                  <a:solidFill>
                    <a:srgbClr val="660066"/>
                  </a:solidFill>
                </a:rPr>
                <a:t>Gov’t:Industry</a:t>
              </a:r>
            </a:p>
            <a:p>
              <a:pPr algn="ctr" eaLnBrk="0" hangingPunct="0"/>
              <a:r>
                <a:rPr lang="en-US" altLang="zh-TW" sz="1500" b="0">
                  <a:solidFill>
                    <a:srgbClr val="660066"/>
                  </a:solidFill>
                </a:rPr>
                <a:t>Funding Ratio</a:t>
              </a:r>
            </a:p>
          </p:txBody>
        </p:sp>
        <p:sp>
          <p:nvSpPr>
            <p:cNvPr id="26643" name="Text Box 28"/>
            <p:cNvSpPr txBox="1">
              <a:spLocks noChangeArrowheads="1"/>
            </p:cNvSpPr>
            <p:nvPr/>
          </p:nvSpPr>
          <p:spPr bwMode="auto">
            <a:xfrm>
              <a:off x="2024705" y="3870324"/>
              <a:ext cx="752778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10:0</a:t>
              </a:r>
            </a:p>
            <a:p>
              <a:pPr eaLnBrk="0" hangingPunct="0">
                <a:defRPr/>
              </a:pPr>
              <a:r>
                <a:rPr lang="en-US" altLang="zh-TW" sz="1500" dirty="0" smtClean="0"/>
                <a:t>Tier 3</a:t>
              </a:r>
              <a:endParaRPr lang="en-US" altLang="zh-TW" sz="1500" dirty="0"/>
            </a:p>
          </p:txBody>
        </p:sp>
        <p:sp>
          <p:nvSpPr>
            <p:cNvPr id="26644" name="Text Box 29"/>
            <p:cNvSpPr txBox="1">
              <a:spLocks noChangeArrowheads="1"/>
            </p:cNvSpPr>
            <p:nvPr/>
          </p:nvSpPr>
          <p:spPr bwMode="auto">
            <a:xfrm>
              <a:off x="3048000" y="3870324"/>
              <a:ext cx="1828800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9:1</a:t>
              </a:r>
            </a:p>
            <a:p>
              <a:pPr algn="ctr" eaLnBrk="0" hangingPunct="0">
                <a:defRPr/>
              </a:pPr>
              <a:r>
                <a:rPr lang="en-US" altLang="zh-TW" sz="1500" dirty="0" smtClean="0"/>
                <a:t>Platform</a:t>
              </a:r>
              <a:endParaRPr lang="en-US" altLang="zh-TW" sz="1500" dirty="0"/>
            </a:p>
          </p:txBody>
        </p:sp>
        <p:sp>
          <p:nvSpPr>
            <p:cNvPr id="26645" name="Text Box 30"/>
            <p:cNvSpPr txBox="1">
              <a:spLocks noChangeArrowheads="1"/>
            </p:cNvSpPr>
            <p:nvPr/>
          </p:nvSpPr>
          <p:spPr bwMode="auto">
            <a:xfrm>
              <a:off x="5029200" y="3870325"/>
              <a:ext cx="1892300" cy="616243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/>
                <a:t>5:5</a:t>
              </a:r>
            </a:p>
            <a:p>
              <a:pPr algn="ctr" eaLnBrk="0" hangingPunct="0">
                <a:defRPr/>
              </a:pPr>
              <a:r>
                <a:rPr lang="en-US" altLang="zh-TW" sz="1500" dirty="0"/>
                <a:t>Collaborative</a:t>
              </a:r>
            </a:p>
          </p:txBody>
        </p:sp>
        <p:sp>
          <p:nvSpPr>
            <p:cNvPr id="26646" name="Text Box 31"/>
            <p:cNvSpPr txBox="1">
              <a:spLocks noChangeArrowheads="1"/>
            </p:cNvSpPr>
            <p:nvPr/>
          </p:nvSpPr>
          <p:spPr bwMode="auto">
            <a:xfrm>
              <a:off x="7315200" y="3886199"/>
              <a:ext cx="1157288" cy="873010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 smtClean="0"/>
                <a:t>0:10</a:t>
              </a:r>
            </a:p>
            <a:p>
              <a:pPr algn="ctr" eaLnBrk="0" hangingPunct="0">
                <a:defRPr/>
              </a:pPr>
              <a:r>
                <a:rPr lang="en-US" altLang="zh-TW" sz="1500" dirty="0" smtClean="0"/>
                <a:t>Contract Research</a:t>
              </a:r>
              <a:endParaRPr lang="en-US" altLang="zh-TW" sz="1500" dirty="0"/>
            </a:p>
          </p:txBody>
        </p:sp>
        <p:sp>
          <p:nvSpPr>
            <p:cNvPr id="15383" name="Text Box 30"/>
            <p:cNvSpPr txBox="1">
              <a:spLocks noChangeArrowheads="1"/>
            </p:cNvSpPr>
            <p:nvPr/>
          </p:nvSpPr>
          <p:spPr bwMode="auto">
            <a:xfrm>
              <a:off x="1981200" y="4694237"/>
              <a:ext cx="4953000" cy="1643314"/>
            </a:xfrm>
            <a:prstGeom prst="rect">
              <a:avLst/>
            </a:prstGeom>
            <a:solidFill>
              <a:srgbClr val="FF990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Proof of Concept </a:t>
              </a:r>
            </a:p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Laboratory Validation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Optimization </a:t>
              </a:r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of System/Process /Products</a:t>
              </a:r>
            </a:p>
            <a:p>
              <a:pPr eaLnBrk="0" hangingPunct="0"/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Design </a:t>
              </a:r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Trade-offs </a:t>
              </a:r>
              <a:r>
                <a:rPr lang="en-US" altLang="zh-TW" sz="15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in Cost and </a:t>
              </a:r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Performance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Prototypes Development </a:t>
              </a:r>
            </a:p>
            <a:p>
              <a:pPr eaLnBrk="0" hangingPunct="0"/>
              <a:r>
                <a:rPr lang="en-US" altLang="zh-TW" sz="1500" dirty="0" smtClean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Trial</a:t>
              </a:r>
              <a:endParaRPr lang="en-US" altLang="zh-TW" sz="15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609601" y="3352800"/>
              <a:ext cx="1219200" cy="3594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1500" dirty="0"/>
                <a:t>RGC</a:t>
              </a:r>
            </a:p>
          </p:txBody>
        </p:sp>
      </p:grpSp>
      <p:sp>
        <p:nvSpPr>
          <p:cNvPr id="37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z="3500" dirty="0" smtClean="0"/>
              <a:t>ITF Extension – </a:t>
            </a:r>
            <a:br>
              <a:rPr lang="en-US" altLang="zh-TW" sz="3500" dirty="0" smtClean="0"/>
            </a:br>
            <a:r>
              <a:rPr lang="en-US" altLang="zh-TW" sz="3500" dirty="0" smtClean="0"/>
              <a:t>Current Funding Scope</a:t>
            </a:r>
            <a:endParaRPr lang="zh-TW" alt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500" dirty="0" smtClean="0"/>
              <a:t>ITF – Funding </a:t>
            </a:r>
            <a:r>
              <a:rPr lang="en-US" altLang="zh-TW" sz="3500" dirty="0" err="1" smtClean="0"/>
              <a:t>Programmes</a:t>
            </a:r>
            <a:endParaRPr lang="zh-TW" altLang="en-US" sz="3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Four main funding </a:t>
            </a:r>
            <a:r>
              <a:rPr lang="en-US" altLang="zh-TW" dirty="0" err="1" smtClean="0"/>
              <a:t>programmes</a:t>
            </a:r>
            <a:r>
              <a:rPr lang="en-US" altLang="zh-TW" dirty="0" smtClean="0"/>
              <a:t> –</a:t>
            </a:r>
          </a:p>
          <a:p>
            <a:pPr lvl="1"/>
            <a:r>
              <a:rPr lang="en-US" altLang="zh-TW" b="1" dirty="0" smtClean="0"/>
              <a:t>Innovation and Technology Support Programme (ITSP)</a:t>
            </a:r>
          </a:p>
          <a:p>
            <a:pPr lvl="1"/>
            <a:r>
              <a:rPr lang="en-US" altLang="zh-TW" b="1" dirty="0" smtClean="0"/>
              <a:t>University-Industry Collaboration Programme (UICP)</a:t>
            </a:r>
          </a:p>
          <a:p>
            <a:pPr lvl="1"/>
            <a:r>
              <a:rPr lang="en-US" altLang="zh-TW" b="1" dirty="0" smtClean="0"/>
              <a:t>Small Entrepreneur Research Assistance Programme (SERAP)</a:t>
            </a:r>
          </a:p>
          <a:p>
            <a:pPr lvl="1"/>
            <a:r>
              <a:rPr lang="en-US" altLang="zh-TW" dirty="0" smtClean="0"/>
              <a:t>General Support Programme (GSP)</a:t>
            </a:r>
          </a:p>
          <a:p>
            <a:pPr lvl="1"/>
            <a:endParaRPr lang="en-US" altLang="zh-TW" dirty="0" smtClean="0"/>
          </a:p>
          <a:p>
            <a:r>
              <a:rPr lang="en-US" altLang="zh-TW" sz="3000" dirty="0" smtClean="0"/>
              <a:t>ITSP, UICP and SERAP support R&amp;D projects</a:t>
            </a:r>
          </a:p>
          <a:p>
            <a:endParaRPr lang="en-US" altLang="zh-TW" sz="3000" dirty="0" smtClean="0"/>
          </a:p>
          <a:p>
            <a:r>
              <a:rPr lang="en-US" altLang="zh-TW" sz="3000" dirty="0" smtClean="0"/>
              <a:t>GSP supports non-R&amp;D projects for industry upgrading and promotion of an I&amp;T culture</a:t>
            </a:r>
            <a:endParaRPr lang="zh-TW" altLang="en-US" sz="3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ITSP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To support mid-stream/downstream R&amp;D projects</a:t>
            </a:r>
          </a:p>
          <a:p>
            <a:r>
              <a:rPr lang="en-US" altLang="zh-TW" dirty="0" smtClean="0"/>
              <a:t>Undertaken by -</a:t>
            </a:r>
          </a:p>
          <a:p>
            <a:pPr lvl="1"/>
            <a:r>
              <a:rPr lang="en-US" altLang="zh-TW" dirty="0" smtClean="0"/>
              <a:t>local universities;</a:t>
            </a:r>
          </a:p>
          <a:p>
            <a:pPr lvl="1"/>
            <a:r>
              <a:rPr lang="en-US" altLang="zh-TW" dirty="0" smtClean="0"/>
              <a:t>the five R&amp;D </a:t>
            </a:r>
            <a:r>
              <a:rPr lang="en-US" altLang="zh-TW" dirty="0" err="1" smtClean="0"/>
              <a:t>Centres</a:t>
            </a:r>
            <a:r>
              <a:rPr lang="en-US" altLang="zh-TW" dirty="0" smtClean="0"/>
              <a:t>; and </a:t>
            </a:r>
          </a:p>
          <a:p>
            <a:pPr lvl="1"/>
            <a:r>
              <a:rPr lang="en-US" altLang="zh-TW" dirty="0" smtClean="0"/>
              <a:t>other designated local public research institutions.</a:t>
            </a:r>
          </a:p>
          <a:p>
            <a:r>
              <a:rPr lang="en-US" altLang="zh-TW" dirty="0" smtClean="0"/>
              <a:t>Private company as sponsor or co-applicant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A4DB0-AE8C-4A64-BCB9-573770BCF590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ITSP – Programme Structure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Max funding $30 million</a:t>
            </a:r>
          </a:p>
          <a:p>
            <a:r>
              <a:rPr lang="en-US" altLang="zh-TW" sz="2800" dirty="0" smtClean="0"/>
              <a:t>Max project period: 2 years</a:t>
            </a:r>
          </a:p>
          <a:p>
            <a:r>
              <a:rPr lang="en-US" altLang="zh-TW" sz="2800" dirty="0" smtClean="0"/>
              <a:t>Industry sponsorship requirement </a:t>
            </a:r>
            <a:br>
              <a:rPr lang="en-US" altLang="zh-TW" sz="2800" dirty="0" smtClean="0"/>
            </a:br>
            <a:r>
              <a:rPr lang="en-US" altLang="zh-TW" sz="2800" dirty="0" smtClean="0"/>
              <a:t>(cash or in-kind):</a:t>
            </a:r>
          </a:p>
          <a:p>
            <a:pPr lvl="2">
              <a:buClr>
                <a:srgbClr val="002060"/>
              </a:buClr>
              <a:buFont typeface="Wingdings" pitchFamily="2" charset="2"/>
              <a:buChar char="Ø"/>
            </a:pPr>
            <a:r>
              <a:rPr lang="en-US" altLang="zh-TW" sz="2000" dirty="0" smtClean="0"/>
              <a:t>10% for platform projects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zh-TW" sz="2000" dirty="0" smtClean="0"/>
              <a:t>50% for collaborative projects</a:t>
            </a:r>
          </a:p>
          <a:p>
            <a:pPr lvl="2">
              <a:buClr>
                <a:schemeClr val="tx1"/>
              </a:buClr>
              <a:buSzPct val="80000"/>
              <a:buFont typeface="Wingdings" pitchFamily="2" charset="2"/>
              <a:buChar char="Ø"/>
            </a:pPr>
            <a:r>
              <a:rPr lang="en-GB" altLang="zh-TW" sz="2000" dirty="0" smtClean="0"/>
              <a:t>eligible for 30% cash rebate under R&amp;D Cash Rebate Scheme</a:t>
            </a:r>
            <a:endParaRPr lang="zh-TW" altLang="zh-TW" sz="2000" dirty="0" smtClean="0"/>
          </a:p>
          <a:p>
            <a:r>
              <a:rPr lang="en-US" altLang="zh-TW" sz="2800" dirty="0" smtClean="0"/>
              <a:t>Applications invited 2 times per year (usually in January and July)</a:t>
            </a:r>
          </a:p>
          <a:p>
            <a:pPr>
              <a:buNone/>
            </a:pP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800" dirty="0" smtClean="0"/>
              <a:t>ITSP – Assessment Framework</a:t>
            </a:r>
            <a:br>
              <a:rPr lang="en-US" altLang="zh-TW" sz="2800" dirty="0" smtClean="0"/>
            </a:br>
            <a:r>
              <a:rPr lang="en-US" altLang="zh-TW" sz="2800" dirty="0" smtClean="0"/>
              <a:t>(platform projects)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altLang="zh-TW" sz="2600" dirty="0" smtClean="0"/>
              <a:t>Innovation and Technology Component (20%)</a:t>
            </a:r>
          </a:p>
          <a:p>
            <a:pPr marL="596646" indent="-514350">
              <a:buFont typeface="+mj-lt"/>
              <a:buAutoNum type="arabicPeriod"/>
            </a:pPr>
            <a:r>
              <a:rPr lang="en-US" altLang="zh-TW" sz="2600" dirty="0" smtClean="0"/>
              <a:t>Technical Capability (20%)</a:t>
            </a:r>
          </a:p>
          <a:p>
            <a:pPr marL="596646" indent="-514350">
              <a:buFont typeface="+mj-lt"/>
              <a:buAutoNum type="arabicPeriod"/>
            </a:pPr>
            <a:r>
              <a:rPr lang="en-US" altLang="zh-TW" sz="2600" dirty="0" smtClean="0"/>
              <a:t>Financial Considerations (16%)</a:t>
            </a:r>
          </a:p>
          <a:p>
            <a:pPr marL="596646" indent="-514350">
              <a:buFont typeface="+mj-lt"/>
              <a:buAutoNum type="arabicPeriod"/>
            </a:pPr>
            <a:r>
              <a:rPr lang="en-US" altLang="zh-TW" sz="2600" dirty="0" smtClean="0"/>
              <a:t>Existence of a Holistic Plan to </a:t>
            </a:r>
            <a:r>
              <a:rPr lang="en-US" altLang="zh-TW" sz="2600" dirty="0" err="1" smtClean="0"/>
              <a:t>Realisation</a:t>
            </a:r>
            <a:r>
              <a:rPr lang="en-US" altLang="zh-TW" sz="2600" dirty="0" smtClean="0"/>
              <a:t>/</a:t>
            </a:r>
            <a:r>
              <a:rPr lang="en-US" altLang="zh-TW" sz="2600" dirty="0" err="1" smtClean="0"/>
              <a:t>Commercialisation</a:t>
            </a:r>
            <a:r>
              <a:rPr lang="en-US" altLang="zh-TW" sz="2600" dirty="0" smtClean="0"/>
              <a:t> (16%)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n-US" altLang="zh-TW" sz="2600" dirty="0" smtClean="0"/>
              <a:t>Relevance with Government Policies or in Overall Interest of the Community (12%)</a:t>
            </a:r>
          </a:p>
          <a:p>
            <a:pPr marL="596646" indent="-514350">
              <a:buFont typeface="+mj-lt"/>
              <a:buAutoNum type="arabicPeriod" startAt="6"/>
            </a:pPr>
            <a:r>
              <a:rPr lang="en-US" altLang="zh-TW" sz="2600" dirty="0" smtClean="0"/>
              <a:t>IP Rights and Benefit Sharing (8%)</a:t>
            </a:r>
          </a:p>
          <a:p>
            <a:pPr marL="596646" indent="-514350">
              <a:buFont typeface="+mj-lt"/>
              <a:buAutoNum type="arabicPeriod" startAt="7"/>
            </a:pPr>
            <a:r>
              <a:rPr lang="en-US" altLang="zh-TW" sz="2600" dirty="0" smtClean="0"/>
              <a:t>Management Capability (8%)</a:t>
            </a:r>
          </a:p>
          <a:p>
            <a:pPr marL="596646" indent="-514350">
              <a:buFont typeface="+mj-lt"/>
              <a:buAutoNum type="arabicPeriod"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DFB0F-0083-41F8-B947-7439266327F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UICP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Dollar-for-dollar matching grant for collaboration projects undertaken by local companies and universities</a:t>
            </a:r>
          </a:p>
          <a:p>
            <a:r>
              <a:rPr lang="en-US" altLang="zh-TW" sz="2800" dirty="0" smtClean="0"/>
              <a:t>Three schemes under UICP</a:t>
            </a:r>
          </a:p>
          <a:p>
            <a:pPr lvl="1"/>
            <a:r>
              <a:rPr lang="en-US" altLang="zh-TW" sz="2400" dirty="0" smtClean="0"/>
              <a:t>Teaching Company Scheme</a:t>
            </a:r>
          </a:p>
          <a:p>
            <a:pPr lvl="1"/>
            <a:r>
              <a:rPr lang="en-US" altLang="zh-TW" sz="2400" b="1" dirty="0" smtClean="0"/>
              <a:t>Matching Grant for Joint Research</a:t>
            </a:r>
          </a:p>
          <a:p>
            <a:pPr lvl="1"/>
            <a:r>
              <a:rPr lang="en-US" altLang="zh-TW" sz="2400" dirty="0" smtClean="0"/>
              <a:t>Industrial Research Chair Scheme</a:t>
            </a:r>
          </a:p>
          <a:p>
            <a:r>
              <a:rPr lang="en-US" altLang="zh-TW" sz="2800" dirty="0" smtClean="0"/>
              <a:t>Max project period: 2 years </a:t>
            </a:r>
          </a:p>
          <a:p>
            <a:r>
              <a:rPr lang="en-US" altLang="zh-TW" sz="2800" dirty="0" smtClean="0"/>
              <a:t>Applications accepted all year round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A4DB0-AE8C-4A64-BCB9-573770BCF590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4745</TotalTime>
  <Words>782</Words>
  <Application>Microsoft Office PowerPoint</Application>
  <PresentationFormat>如螢幕大小 (4:3)</PresentationFormat>
  <Paragraphs>176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夏至</vt:lpstr>
      <vt:lpstr>RGC Town Hall Meeting on Collaborative Research  Promoting Applied R&amp;D through the Innovation and Technology Fund </vt:lpstr>
      <vt:lpstr>Innovation and Technology Fund (ITF)</vt:lpstr>
      <vt:lpstr>ITF</vt:lpstr>
      <vt:lpstr>ITF Extension –  Current Funding Scope</vt:lpstr>
      <vt:lpstr>ITF – Funding Programmes</vt:lpstr>
      <vt:lpstr>ITSP</vt:lpstr>
      <vt:lpstr>ITSP – Programme Structure</vt:lpstr>
      <vt:lpstr>ITSP – Assessment Framework (platform projects)</vt:lpstr>
      <vt:lpstr>UICP</vt:lpstr>
      <vt:lpstr>SERAP</vt:lpstr>
      <vt:lpstr>ITF Improvement Measures announced in 2014</vt:lpstr>
      <vt:lpstr>ITF Extension –  Extended Funding Scope</vt:lpstr>
      <vt:lpstr>Collaboration between RGC and ITF</vt:lpstr>
      <vt:lpstr>Collaboration between RGC and ITC - New Measures</vt:lpstr>
      <vt:lpstr>Collaboration between RGC and ITC –  New Measures</vt:lpstr>
      <vt:lpstr>投影片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SERAP Statistics</dc:title>
  <dc:creator>AM(TF)1</dc:creator>
  <cp:lastModifiedBy>AC(F)</cp:lastModifiedBy>
  <cp:revision>605</cp:revision>
  <dcterms:created xsi:type="dcterms:W3CDTF">2011-10-04T02:30:14Z</dcterms:created>
  <dcterms:modified xsi:type="dcterms:W3CDTF">2014-06-20T07:30:27Z</dcterms:modified>
</cp:coreProperties>
</file>