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32" y="-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duotone>
              <a:schemeClr val="bg2"/>
              <a:srgbClr val="FFF1C1"/>
            </a:duotone>
            <a:lum bright="-10000" contrast="-40000"/>
          </a:blip>
          <a:stretch>
            <a:fillRect/>
          </a:stretch>
        </p:blipFill>
        <p:spPr>
          <a:xfrm>
            <a:off x="1" y="5214950"/>
            <a:ext cx="1472173" cy="16430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1470025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1733" y="2759581"/>
            <a:ext cx="6100534" cy="1740989"/>
          </a:xfrm>
        </p:spPr>
        <p:txBody>
          <a:bodyPr anchor="t"/>
          <a:lstStyle>
            <a:lvl1pPr marL="0" indent="0" algn="ctr">
              <a:buNone/>
              <a:defRPr lang="zh-CN" altLang="en-US" dirty="0"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D802-802E-432C-B7E1-E606427D7DA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945C2-DCFE-461D-89F5-BCF4D9FFDC8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00176"/>
            <a:ext cx="8229600" cy="4714907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D802-802E-432C-B7E1-E606427D7DA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945C2-DCFE-461D-89F5-BCF4D9FFDC8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6644" y="274638"/>
            <a:ext cx="1400156" cy="5940444"/>
          </a:xfrm>
        </p:spPr>
        <p:txBody>
          <a:bodyPr vert="eaVert"/>
          <a:lstStyle>
            <a:lvl1pPr algn="ctr">
              <a:defRPr>
                <a:effectLst>
                  <a:outerShdw dist="50800" dir="18900000" algn="tl" rotWithShape="0">
                    <a:srgbClr val="000000">
                      <a:alpha val="7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758006" cy="594044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D802-802E-432C-B7E1-E606427D7DA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945C2-DCFE-461D-89F5-BCF4D9FFDC8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D802-802E-432C-B7E1-E606427D7DA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945C2-DCFE-461D-89F5-BCF4D9FFDC8C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143369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643182"/>
            <a:ext cx="7772400" cy="1500187"/>
          </a:xfrm>
        </p:spPr>
        <p:txBody>
          <a:bodyPr anchor="b"/>
          <a:lstStyle>
            <a:lvl1pPr marL="0" indent="0">
              <a:buNone/>
              <a:defRPr lang="zh-CN" altLang="en-US" sz="2800" smtClean="0">
                <a:effectLst/>
              </a:defRPr>
            </a:lvl1pPr>
            <a:lvl2pPr marL="457200" indent="0">
              <a:buNone/>
              <a:defRPr lang="zh-CN" altLang="en-US" sz="2400" smtClean="0">
                <a:effectLst/>
              </a:defRPr>
            </a:lvl2pPr>
            <a:lvl3pPr marL="914400" indent="0">
              <a:buNone/>
              <a:defRPr lang="zh-CN" altLang="en-US" sz="2000" smtClean="0">
                <a:effectLst/>
              </a:defRPr>
            </a:lvl3pPr>
            <a:lvl4pPr marL="1371600" indent="0">
              <a:buNone/>
              <a:defRPr lang="zh-CN" altLang="en-US" sz="1600" smtClean="0">
                <a:effectLst/>
              </a:defRPr>
            </a:lvl4pPr>
            <a:lvl5pPr marL="1828800" indent="0">
              <a:buNone/>
              <a:defRPr lang="zh-CN" altLang="en-US" sz="1400" dirty="0" smtClean="0">
                <a:effectLst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D802-802E-432C-B7E1-E606427D7DA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945C2-DCFE-461D-89F5-BCF4D9FFDC8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bg2"/>
              <a:srgbClr val="FFF1C1"/>
            </a:duotone>
            <a:lum bright="-10000" contrast="-30000"/>
          </a:blip>
          <a:stretch>
            <a:fillRect/>
          </a:stretch>
        </p:blipFill>
        <p:spPr>
          <a:xfrm>
            <a:off x="7480636" y="0"/>
            <a:ext cx="1663364" cy="2357430"/>
          </a:xfrm>
          <a:prstGeom prst="rect">
            <a:avLst/>
          </a:prstGeom>
          <a:noFill/>
          <a:ln>
            <a:noFill/>
          </a:ln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6552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D802-802E-432C-B7E1-E606427D7DA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945C2-DCFE-461D-89F5-BCF4D9FFDC8C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6408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D802-802E-432C-B7E1-E606427D7DA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945C2-DCFE-461D-89F5-BCF4D9FFDC8C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D802-802E-432C-B7E1-E606427D7DA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945C2-DCFE-461D-89F5-BCF4D9FFDC8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D802-802E-432C-B7E1-E606427D7DA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945C2-DCFE-461D-89F5-BCF4D9FFDC8C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6732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175" y="5357826"/>
            <a:ext cx="8226225" cy="768028"/>
          </a:xfrm>
        </p:spPr>
        <p:txBody>
          <a:bodyPr anchor="ctr"/>
          <a:lstStyle>
            <a:lvl1pPr algn="ctr">
              <a:defRPr lang="zh-CN" altLang="en-US" sz="3600" b="0" kern="1200" spc="50" dirty="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82" y="428604"/>
            <a:ext cx="5111750" cy="48577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79086" y="1357298"/>
            <a:ext cx="3008313" cy="39290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FD802-802E-432C-B7E1-E606427D7DA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945C2-DCFE-461D-89F5-BCF4D9FFDC8C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669600" cy="6858000"/>
          </a:xfrm>
          <a:prstGeom prst="rect">
            <a:avLst/>
          </a:prstGeom>
          <a:blipFill>
            <a:blip r:embed="rId2">
              <a:alphaModFix amt="40000"/>
            </a:blip>
            <a:tile tx="0" ty="0" sx="50000" sy="50000" flip="x" algn="tl"/>
          </a:blipFill>
          <a:ln w="25400" cap="rnd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298" y="214290"/>
            <a:ext cx="7448602" cy="781052"/>
          </a:xfrm>
        </p:spPr>
        <p:txBody>
          <a:bodyPr anchor="ctr"/>
          <a:lstStyle>
            <a:lvl1pPr algn="ctr" rtl="0">
              <a:spcBef>
                <a:spcPct val="0"/>
              </a:spcBef>
              <a:buNone/>
              <a:defRPr sz="3600" b="0" kern="1200" spc="50">
                <a:ln w="12700">
                  <a:noFill/>
                  <a:prstDash val="solid"/>
                </a:ln>
                <a:solidFill>
                  <a:schemeClr val="accent4"/>
                </a:solidFill>
                <a:effectLst>
                  <a:outerShdw blurRad="38100" dist="20320" dir="27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1015" y="1000108"/>
            <a:ext cx="7452360" cy="5214974"/>
          </a:xfrm>
          <a:prstGeom prst="snip2DiagRect">
            <a:avLst>
              <a:gd name="adj1" fmla="val 0"/>
              <a:gd name="adj2" fmla="val 1794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6243633"/>
            <a:ext cx="3180375" cy="614367"/>
          </a:xfrm>
        </p:spPr>
        <p:txBody>
          <a:bodyPr anchor="t"/>
          <a:lstStyle>
            <a:lvl1pPr marL="0" indent="0" algn="r">
              <a:buNone/>
              <a:defRPr sz="1400"/>
            </a:lvl1pPr>
            <a:lvl2pPr marL="457200" indent="0" algn="r">
              <a:buNone/>
              <a:defRPr sz="1200"/>
            </a:lvl2pPr>
            <a:lvl3pPr marL="914400" indent="0" algn="r">
              <a:buNone/>
              <a:defRPr sz="1000"/>
            </a:lvl3pPr>
            <a:lvl4pPr marL="1371600" indent="0" algn="r">
              <a:buNone/>
              <a:defRPr sz="900"/>
            </a:lvl4pPr>
            <a:lvl5pPr marL="1828800" indent="0" algn="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492878"/>
            <a:ext cx="1676384" cy="365125"/>
          </a:xfrm>
        </p:spPr>
        <p:txBody>
          <a:bodyPr/>
          <a:lstStyle/>
          <a:p>
            <a:fld id="{634FD802-802E-432C-B7E1-E606427D7DA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5984" y="6492876"/>
            <a:ext cx="264320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3073" y="5347005"/>
            <a:ext cx="871200" cy="871200"/>
          </a:xfrm>
          <a:prstGeom prst="rtTriangle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fld id="{810945C2-DCFE-461D-89F5-BCF4D9FFDC8C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duotone>
              <a:schemeClr val="bg2"/>
              <a:srgbClr val="FFF1C1"/>
            </a:duotone>
          </a:blip>
          <a:stretch>
            <a:fillRect/>
          </a:stretch>
        </p:blipFill>
        <p:spPr>
          <a:xfrm>
            <a:off x="8135907" y="0"/>
            <a:ext cx="1008093" cy="142873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760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matte">
              <a:bevelT w="12700" h="127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274320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34FD802-802E-432C-B7E1-E606427D7DA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45720" tIns="45720" rIns="45720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10945C2-DCFE-461D-89F5-BCF4D9FFDC8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zh-CN" altLang="en-US" sz="4400" b="0" kern="1200" spc="50" dirty="0">
          <a:ln w="12700">
            <a:noFill/>
            <a:prstDash val="solid"/>
          </a:ln>
          <a:solidFill>
            <a:schemeClr val="accent4"/>
          </a:solidFill>
          <a:effectLst>
            <a:outerShdw blurRad="38100" dist="20320" dir="27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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846640" cy="1224135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>
                <a:solidFill>
                  <a:schemeClr val="tx1"/>
                </a:solidFill>
              </a:rPr>
              <a:t>Sharing </a:t>
            </a:r>
            <a:r>
              <a:rPr lang="en-US" sz="3600" dirty="0">
                <a:solidFill>
                  <a:schemeClr val="tx1"/>
                </a:solidFill>
              </a:rPr>
              <a:t>talk for </a:t>
            </a:r>
            <a:r>
              <a:rPr lang="en-US" sz="3600" dirty="0" smtClean="0">
                <a:solidFill>
                  <a:schemeClr val="tx1"/>
                </a:solidFill>
              </a:rPr>
              <a:t>RGC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2200" dirty="0" err="1">
                <a:solidFill>
                  <a:schemeClr val="tx1"/>
                </a:solidFill>
              </a:rPr>
              <a:t>Rayson</a:t>
            </a:r>
            <a:r>
              <a:rPr lang="en-US" sz="2200" dirty="0">
                <a:solidFill>
                  <a:schemeClr val="tx1"/>
                </a:solidFill>
              </a:rPr>
              <a:t> Huang Theatre, HKU, </a:t>
            </a:r>
            <a:r>
              <a:rPr lang="en-US" sz="2200" dirty="0" smtClean="0">
                <a:solidFill>
                  <a:schemeClr val="tx1"/>
                </a:solidFill>
              </a:rPr>
              <a:t>5.55 pm-6.10 </a:t>
            </a:r>
            <a:r>
              <a:rPr lang="en-US" sz="2200" dirty="0">
                <a:solidFill>
                  <a:schemeClr val="tx1"/>
                </a:solidFill>
              </a:rPr>
              <a:t>pm, 20 June 2014, </a:t>
            </a:r>
            <a:r>
              <a:rPr lang="en-US" sz="2400" dirty="0">
                <a:solidFill>
                  <a:schemeClr val="tx1"/>
                </a:solidFill>
              </a:rPr>
              <a:t>Friday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3289920"/>
          </a:xfrm>
        </p:spPr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</a:rPr>
              <a:t>“How </a:t>
            </a:r>
            <a:r>
              <a:rPr lang="en-US" sz="3600" dirty="0">
                <a:solidFill>
                  <a:srgbClr val="FF0000"/>
                </a:solidFill>
              </a:rPr>
              <a:t>to write good </a:t>
            </a:r>
            <a:r>
              <a:rPr lang="en-US" sz="3600" dirty="0" smtClean="0">
                <a:solidFill>
                  <a:srgbClr val="FF0000"/>
                </a:solidFill>
              </a:rPr>
              <a:t>proposals”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re HSSPFS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CHU Hung-lam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The Hong Kong Polytechnic University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135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Basic requirements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1200"/>
              </a:spcAft>
            </a:pPr>
            <a:r>
              <a:rPr lang="en-US" dirty="0"/>
              <a:t>Write to convince and instill confidence – serious and substantive and coherent</a:t>
            </a:r>
          </a:p>
          <a:p>
            <a:pPr lvl="0">
              <a:spcAft>
                <a:spcPts val="1200"/>
              </a:spcAft>
            </a:pPr>
            <a:r>
              <a:rPr lang="en-US" dirty="0"/>
              <a:t>Clear and lucid – informed and logical, clearly thought through – to the understanding even of non-experts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328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sz="3600" u="sng" dirty="0" smtClean="0"/>
              <a:t>Contribution </a:t>
            </a:r>
            <a:r>
              <a:rPr lang="en-US" sz="3600" u="sng" dirty="0"/>
              <a:t>and knowledge for the project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lvl="0">
              <a:spcAft>
                <a:spcPts val="1200"/>
              </a:spcAft>
            </a:pPr>
            <a:r>
              <a:rPr lang="en-US" sz="2800" dirty="0"/>
              <a:t>Show relevance of the project to a line of inquiry, its relationship to major issues in a field </a:t>
            </a:r>
          </a:p>
          <a:p>
            <a:pPr lvl="0">
              <a:spcAft>
                <a:spcPts val="1200"/>
              </a:spcAft>
            </a:pPr>
            <a:r>
              <a:rPr lang="en-US" sz="2800" dirty="0"/>
              <a:t>Identify the research issues at stake, articulate their significance, explain the need to research them </a:t>
            </a:r>
          </a:p>
          <a:p>
            <a:pPr lvl="0">
              <a:spcAft>
                <a:spcPts val="1200"/>
              </a:spcAft>
            </a:pPr>
            <a:r>
              <a:rPr lang="en-US" sz="2800" dirty="0"/>
              <a:t>Focus on a theme and delineate the boundary – keep the research under control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786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Originality and ability</a:t>
            </a:r>
            <a:r>
              <a:rPr lang="en-US" dirty="0"/>
              <a:t> 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1200"/>
              </a:spcAft>
            </a:pPr>
            <a:r>
              <a:rPr lang="en-US" sz="3000" dirty="0"/>
              <a:t>Show the project’s originality – promise something new but not totally new, relate it to your past or evolving research </a:t>
            </a:r>
          </a:p>
          <a:p>
            <a:pPr lvl="0">
              <a:spcAft>
                <a:spcPts val="1200"/>
              </a:spcAft>
            </a:pPr>
            <a:r>
              <a:rPr lang="en-US" sz="3000" dirty="0"/>
              <a:t>Show your ability to conduct and research and deliver the results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594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Workability and timeliness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 lvl="0">
              <a:spcAft>
                <a:spcPts val="600"/>
              </a:spcAft>
            </a:pPr>
            <a:r>
              <a:rPr lang="en-US" sz="3000" dirty="0" smtClean="0"/>
              <a:t>Explain and justify your research and work plans, including the research and the write-up</a:t>
            </a:r>
            <a:endParaRPr lang="en-US" sz="3000" dirty="0"/>
          </a:p>
          <a:p>
            <a:pPr lvl="1">
              <a:spcAft>
                <a:spcPts val="600"/>
              </a:spcAft>
            </a:pPr>
            <a:r>
              <a:rPr lang="en-US" dirty="0"/>
              <a:t>What part(s) will be done by you and when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What part(s) will be done by others (RA or collaborator) and when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Show the connection, interconnectedness and integrity of teamwork </a:t>
            </a:r>
          </a:p>
          <a:p>
            <a:pPr lvl="0">
              <a:spcAft>
                <a:spcPts val="1200"/>
              </a:spcAft>
            </a:pPr>
            <a:r>
              <a:rPr lang="en-US" sz="3000" dirty="0" smtClean="0"/>
              <a:t>(HSSPFS) Present justification for the need of your project to be done here and now</a:t>
            </a:r>
            <a:endParaRPr lang="en-US" sz="3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594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Technicality and prudence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spcAft>
                <a:spcPts val="1200"/>
              </a:spcAft>
            </a:pPr>
            <a:r>
              <a:rPr lang="en-US" sz="3000" dirty="0"/>
              <a:t>Follow the guidelines of the applications – e.g., observe the word counts, use bullet-points for presentation of aims and proposed output</a:t>
            </a:r>
          </a:p>
          <a:p>
            <a:pPr lvl="0">
              <a:spcAft>
                <a:spcPts val="1200"/>
              </a:spcAft>
            </a:pPr>
            <a:r>
              <a:rPr lang="en-US" sz="3000" dirty="0"/>
              <a:t>Be honest to yourself – don’t let the editor dominate your language and idea in the proposal; let your track record reflect, inform and count for it.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594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Side </a:t>
            </a:r>
            <a:r>
              <a:rPr lang="en-US" u="sng" dirty="0" smtClean="0"/>
              <a:t>thoughts</a:t>
            </a:r>
            <a:r>
              <a:rPr lang="en-US" dirty="0" smtClean="0"/>
              <a:t> </a:t>
            </a:r>
            <a:r>
              <a:rPr lang="en-US" u="sng" dirty="0" smtClean="0"/>
              <a:t>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pPr lvl="0">
              <a:spcAft>
                <a:spcPts val="1200"/>
              </a:spcAft>
            </a:pPr>
            <a:r>
              <a:rPr lang="en-US" dirty="0"/>
              <a:t>For </a:t>
            </a:r>
            <a:r>
              <a:rPr lang="en-US" u="sng" dirty="0"/>
              <a:t>historical studies</a:t>
            </a:r>
            <a:r>
              <a:rPr lang="en-US" dirty="0"/>
              <a:t> (and for literature and social sciences studies?):  don’t think that basic research (data and textual research) are too basic to be fundable; rather, show your way and ability to gather and exploit the source materials for a solution to the research issues involved</a:t>
            </a:r>
          </a:p>
          <a:p>
            <a:pPr lvl="0">
              <a:spcAft>
                <a:spcPts val="1200"/>
              </a:spcAft>
            </a:pPr>
            <a:r>
              <a:rPr lang="en-US" dirty="0"/>
              <a:t>For </a:t>
            </a:r>
            <a:r>
              <a:rPr lang="en-US" u="sng" dirty="0"/>
              <a:t>philosophical studies</a:t>
            </a:r>
            <a:r>
              <a:rPr lang="en-US" dirty="0"/>
              <a:t>: questions better be “big” (especially when no empirical data need to be gathered and exploited) to justify the “time” you need for the argument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213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Musts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aim and need of the research must be clear</a:t>
            </a:r>
          </a:p>
          <a:p>
            <a:pPr lvl="0"/>
            <a:r>
              <a:rPr lang="en-US" dirty="0"/>
              <a:t>issues to tackle must be specific</a:t>
            </a:r>
          </a:p>
          <a:p>
            <a:pPr lvl="0"/>
            <a:r>
              <a:rPr lang="en-US" dirty="0"/>
              <a:t>work plan must be realistic</a:t>
            </a:r>
          </a:p>
          <a:p>
            <a:pPr lvl="0"/>
            <a:r>
              <a:rPr lang="en-US" dirty="0"/>
              <a:t>output proposed must be quantifiable</a:t>
            </a:r>
          </a:p>
          <a:p>
            <a:pPr lvl="0"/>
            <a:r>
              <a:rPr lang="en-US" dirty="0"/>
              <a:t>language must be unpretentious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0363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hoenix">
  <a:themeElements>
    <a:clrScheme name="Phoenix">
      <a:dk1>
        <a:sysClr val="windowText" lastClr="000000"/>
      </a:dk1>
      <a:lt1>
        <a:sysClr val="window" lastClr="FFFFFF"/>
      </a:lt1>
      <a:dk2>
        <a:srgbClr val="004646"/>
      </a:dk2>
      <a:lt2>
        <a:srgbClr val="E1F0FF"/>
      </a:lt2>
      <a:accent1>
        <a:srgbClr val="50742F"/>
      </a:accent1>
      <a:accent2>
        <a:srgbClr val="268868"/>
      </a:accent2>
      <a:accent3>
        <a:srgbClr val="33BD56"/>
      </a:accent3>
      <a:accent4>
        <a:srgbClr val="4BC5B9"/>
      </a:accent4>
      <a:accent5>
        <a:srgbClr val="3163CA"/>
      </a:accent5>
      <a:accent6>
        <a:srgbClr val="4B14AA"/>
      </a:accent6>
      <a:hlink>
        <a:srgbClr val="D9BE02"/>
      </a:hlink>
      <a:folHlink>
        <a:srgbClr val="F900F9"/>
      </a:folHlink>
    </a:clrScheme>
    <a:fontScheme name="Phoenix">
      <a:majorFont>
        <a:latin typeface="Footlight MT Light"/>
        <a:ea typeface=""/>
        <a:cs typeface=""/>
        <a:font script="Jpan" typeface="ＭＳ Ｐゴシック"/>
        <a:font script="Hang" typeface="맑은 고딕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oudy Old Style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hoenix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atMod val="180000"/>
              </a:schemeClr>
            </a:gs>
            <a:gs pos="50000">
              <a:schemeClr val="phClr">
                <a:tint val="40000"/>
                <a:satMod val="175000"/>
              </a:schemeClr>
            </a:gs>
            <a:gs pos="100000">
              <a:schemeClr val="phClr">
                <a:tint val="65000"/>
                <a:satMod val="180000"/>
              </a:schemeClr>
            </a:gs>
          </a:gsLst>
          <a:lin ang="0" scaled="1"/>
        </a:gradFill>
        <a:gradFill rotWithShape="1">
          <a:gsLst>
            <a:gs pos="0">
              <a:schemeClr val="phClr">
                <a:shade val="38000"/>
                <a:satMod val="150000"/>
              </a:schemeClr>
            </a:gs>
            <a:gs pos="50000">
              <a:schemeClr val="phClr">
                <a:shade val="100000"/>
                <a:satMod val="100000"/>
              </a:schemeClr>
            </a:gs>
            <a:gs pos="100000">
              <a:schemeClr val="phClr">
                <a:shade val="38000"/>
                <a:satMod val="150000"/>
              </a:schemeClr>
            </a:gs>
          </a:gsLst>
          <a:lin ang="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</a:effectStyle>
        <a:effectStyle>
          <a:effectLst>
            <a:outerShdw blurRad="190500" dist="78600" dir="2700000" rotWithShape="0">
              <a:srgbClr val="000000">
                <a:alpha val="3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00000"/>
              </a:schemeClr>
            </a:gs>
            <a:gs pos="100000">
              <a:schemeClr val="phClr">
                <a:shade val="15000"/>
                <a:satMod val="300000"/>
              </a:schemeClr>
            </a:gs>
          </a:gsLst>
          <a:path path="circle">
            <a:fillToRect l="10000" t="180000" r="1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90000"/>
                <a:shade val="100000"/>
                <a:hueMod val="100000"/>
                <a:satMod val="100000"/>
              </a:schemeClr>
            </a:duotone>
          </a:blip>
          <a:tile tx="0" ty="0" sx="50000" sy="5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Phoenix</Template>
  <TotalTime>25</TotalTime>
  <Words>379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Phoenix</vt:lpstr>
      <vt:lpstr> Sharing talk for RGC Rayson Huang Theatre, HKU, 5.55 pm-6.10 pm, 20 June 2014, Friday </vt:lpstr>
      <vt:lpstr>Basic requirements  </vt:lpstr>
      <vt:lpstr> Contribution and knowledge for the project   </vt:lpstr>
      <vt:lpstr>Originality and ability   </vt:lpstr>
      <vt:lpstr>Workability and timeliness   </vt:lpstr>
      <vt:lpstr>Technicality and prudence </vt:lpstr>
      <vt:lpstr>Side thoughts    </vt:lpstr>
      <vt:lpstr>The Musts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Sharing talk for RGC</dc:title>
  <dc:creator>hkpuadmin</dc:creator>
  <cp:lastModifiedBy>hkpuadmin</cp:lastModifiedBy>
  <cp:revision>4</cp:revision>
  <dcterms:created xsi:type="dcterms:W3CDTF">2014-06-20T00:54:26Z</dcterms:created>
  <dcterms:modified xsi:type="dcterms:W3CDTF">2014-06-20T01:19:35Z</dcterms:modified>
</cp:coreProperties>
</file>